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81" r:id="rId4"/>
    <p:sldId id="258" r:id="rId5"/>
    <p:sldId id="260" r:id="rId6"/>
    <p:sldId id="262" r:id="rId7"/>
    <p:sldId id="276" r:id="rId8"/>
    <p:sldId id="263" r:id="rId9"/>
    <p:sldId id="278" r:id="rId10"/>
    <p:sldId id="279" r:id="rId11"/>
    <p:sldId id="282" r:id="rId12"/>
    <p:sldId id="283" r:id="rId13"/>
    <p:sldId id="284" r:id="rId14"/>
    <p:sldId id="285" r:id="rId15"/>
    <p:sldId id="286" r:id="rId16"/>
    <p:sldId id="287" r:id="rId17"/>
    <p:sldId id="288" r:id="rId18"/>
  </p:sldIdLst>
  <p:sldSz cx="6858000" cy="9144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880">
          <p15:clr>
            <a:srgbClr val="A4A3A4"/>
          </p15:clr>
        </p15:guide>
        <p15:guide id="4"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2" y="66"/>
      </p:cViewPr>
      <p:guideLst>
        <p:guide orient="horz" pos="2160"/>
        <p:guide pos="2880"/>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514350" y="2840568"/>
            <a:ext cx="5829300" cy="1960033"/>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FF42F79D-7473-4BA9-B4B6-0C24C53F1DD7}" type="datetimeFigureOut">
              <a:rPr lang="sk-SK" smtClean="0"/>
              <a:pPr/>
              <a:t>15.5.2020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F42F79D-7473-4BA9-B4B6-0C24C53F1DD7}" type="datetimeFigureOut">
              <a:rPr lang="sk-SK" smtClean="0"/>
              <a:pPr/>
              <a:t>15.5.2020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4972050" y="366185"/>
            <a:ext cx="1543050" cy="7802033"/>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342900" y="366185"/>
            <a:ext cx="4514850" cy="7802033"/>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F42F79D-7473-4BA9-B4B6-0C24C53F1DD7}" type="datetimeFigureOut">
              <a:rPr lang="sk-SK" smtClean="0"/>
              <a:pPr/>
              <a:t>15.5.2020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F42F79D-7473-4BA9-B4B6-0C24C53F1DD7}" type="datetimeFigureOut">
              <a:rPr lang="sk-SK" smtClean="0"/>
              <a:pPr/>
              <a:t>15.5.2020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541735" y="5875867"/>
            <a:ext cx="5829300" cy="1816100"/>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FF42F79D-7473-4BA9-B4B6-0C24C53F1DD7}" type="datetimeFigureOut">
              <a:rPr lang="sk-SK" smtClean="0"/>
              <a:pPr/>
              <a:t>15.5.2020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FF42F79D-7473-4BA9-B4B6-0C24C53F1DD7}" type="datetimeFigureOut">
              <a:rPr lang="sk-SK" smtClean="0"/>
              <a:pPr/>
              <a:t>15.5.2020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FF42F79D-7473-4BA9-B4B6-0C24C53F1DD7}" type="datetimeFigureOut">
              <a:rPr lang="sk-SK" smtClean="0"/>
              <a:pPr/>
              <a:t>15.5.2020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FF42F79D-7473-4BA9-B4B6-0C24C53F1DD7}" type="datetimeFigureOut">
              <a:rPr lang="sk-SK" smtClean="0"/>
              <a:pPr/>
              <a:t>15.5.2020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FF42F79D-7473-4BA9-B4B6-0C24C53F1DD7}" type="datetimeFigureOut">
              <a:rPr lang="sk-SK" smtClean="0"/>
              <a:pPr/>
              <a:t>15.5.2020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342900" y="364067"/>
            <a:ext cx="2256235" cy="154940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FF42F79D-7473-4BA9-B4B6-0C24C53F1DD7}" type="datetimeFigureOut">
              <a:rPr lang="sk-SK" smtClean="0"/>
              <a:pPr/>
              <a:t>15.5.2020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344216" y="6400800"/>
            <a:ext cx="4114800" cy="755651"/>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FF42F79D-7473-4BA9-B4B6-0C24C53F1DD7}" type="datetimeFigureOut">
              <a:rPr lang="sk-SK" smtClean="0"/>
              <a:pPr/>
              <a:t>15.5.2020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0548865-BD4D-4BDC-8468-5D0B69AF8D8E}"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F42F79D-7473-4BA9-B4B6-0C24C53F1DD7}" type="datetimeFigureOut">
              <a:rPr lang="sk-SK" smtClean="0"/>
              <a:pPr/>
              <a:t>15.5.2020</a:t>
            </a:fld>
            <a:endParaRPr lang="sk-SK"/>
          </a:p>
        </p:txBody>
      </p:sp>
      <p:sp>
        <p:nvSpPr>
          <p:cNvPr id="5" name="Zástupný symbol päty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0548865-BD4D-4BDC-8468-5D0B69AF8D8E}"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media/audio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2.jpeg"/><Relationship Id="rId7" Type="http://schemas.openxmlformats.org/officeDocument/2006/relationships/audio" Target="../media/audio12.wav"/><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6.png"/><Relationship Id="rId7" Type="http://schemas.openxmlformats.org/officeDocument/2006/relationships/audio" Target="../media/audio12.wav"/><Relationship Id="rId2" Type="http://schemas.openxmlformats.org/officeDocument/2006/relationships/slideLayout" Target="../slideLayouts/slideLayout7.xml"/><Relationship Id="rId1" Type="http://schemas.openxmlformats.org/officeDocument/2006/relationships/audio" Target="file:///C:\Users\M&#352;%20Soblahov\Desktop\voda\&#381;ab&#237;%20kv&#225;k&#225;n&#237;-skokan%20zelen&#253;.mp3" TargetMode="External"/><Relationship Id="rId6" Type="http://schemas.openxmlformats.org/officeDocument/2006/relationships/image" Target="../media/image13.jpeg"/><Relationship Id="rId5" Type="http://schemas.openxmlformats.org/officeDocument/2006/relationships/image" Target="../media/image14.jpeg"/><Relationship Id="rId4" Type="http://schemas.openxmlformats.org/officeDocument/2006/relationships/image" Target="../media/image27.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audio" Target="../media/audio12.wav"/><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1.jpeg"/><Relationship Id="rId4" Type="http://schemas.openxmlformats.org/officeDocument/2006/relationships/audio" Target="../media/audio12.wav"/></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png"/><Relationship Id="rId2" Type="http://schemas.openxmlformats.org/officeDocument/2006/relationships/audio" Target="../media/audio12.wav"/><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4.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8.jpeg"/><Relationship Id="rId2" Type="http://schemas.openxmlformats.org/officeDocument/2006/relationships/audio" Target="../media/audio12.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8.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jpeg"/><Relationship Id="rId2" Type="http://schemas.openxmlformats.org/officeDocument/2006/relationships/audio" Target="../media/audio12.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7.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audio" Target="../media/audio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1.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6858000" cy="1327381"/>
          </a:xfrm>
        </p:spPr>
        <p:txBody>
          <a:bodyPr>
            <a:normAutofit/>
          </a:bodyPr>
          <a:lstStyle/>
          <a:p>
            <a:r>
              <a:rPr lang="sk-SK" sz="3600" b="1" dirty="0" smtClean="0">
                <a:solidFill>
                  <a:srgbClr val="FF0000"/>
                </a:solidFill>
                <a:latin typeface="Comic Sans MS" pitchFamily="66" charset="0"/>
              </a:rPr>
              <a:t>VODNÍKOVE  KRÁĽOVSTVO</a:t>
            </a:r>
            <a:endParaRPr lang="sk-SK" sz="3600" b="1" dirty="0">
              <a:solidFill>
                <a:srgbClr val="FF0000"/>
              </a:solidFill>
              <a:latin typeface="Comic Sans MS" pitchFamily="66" charset="0"/>
            </a:endParaRPr>
          </a:p>
        </p:txBody>
      </p:sp>
      <p:sp>
        <p:nvSpPr>
          <p:cNvPr id="3" name="Podnadpis 2"/>
          <p:cNvSpPr>
            <a:spLocks noGrp="1"/>
          </p:cNvSpPr>
          <p:nvPr>
            <p:ph type="subTitle" idx="1"/>
          </p:nvPr>
        </p:nvSpPr>
        <p:spPr/>
        <p:txBody>
          <a:bodyPr/>
          <a:lstStyle/>
          <a:p>
            <a:endParaRPr lang="sk-SK" dirty="0"/>
          </a:p>
        </p:txBody>
      </p:sp>
      <p:pic>
        <p:nvPicPr>
          <p:cNvPr id="6" name="~PP3928.WAV">
            <a:hlinkClick r:id="" action="ppaction://media"/>
          </p:cNvPr>
          <p:cNvPicPr>
            <a:picLocks noRot="1" noChangeAspect="1"/>
          </p:cNvPicPr>
          <p:nvPr>
            <a:wavAudioFile r:embed="rId1" name="~PP3928.WAV"/>
          </p:nvPr>
        </p:nvPicPr>
        <p:blipFill>
          <a:blip r:embed="rId3" cstate="print"/>
          <a:stretch>
            <a:fillRect/>
          </a:stretch>
        </p:blipFill>
        <p:spPr>
          <a:xfrm>
            <a:off x="6299200" y="8585200"/>
            <a:ext cx="304800" cy="304800"/>
          </a:xfrm>
          <a:prstGeom prst="rect">
            <a:avLst/>
          </a:prstGeom>
        </p:spPr>
      </p:pic>
      <p:pic>
        <p:nvPicPr>
          <p:cNvPr id="7" name="Obrázok 6" descr="vodník1.jpg"/>
          <p:cNvPicPr>
            <a:picLocks noChangeAspect="1"/>
          </p:cNvPicPr>
          <p:nvPr/>
        </p:nvPicPr>
        <p:blipFill>
          <a:blip r:embed="rId4" cstate="print"/>
          <a:srcRect l="2737" t="4820" r="2322" b="2235"/>
          <a:stretch>
            <a:fillRect/>
          </a:stretch>
        </p:blipFill>
        <p:spPr>
          <a:xfrm>
            <a:off x="0" y="2195736"/>
            <a:ext cx="6858000" cy="6948264"/>
          </a:xfrm>
          <a:prstGeom prst="rect">
            <a:avLst/>
          </a:prstGeom>
        </p:spPr>
      </p:pic>
      <p:sp>
        <p:nvSpPr>
          <p:cNvPr id="8" name="BlokTextu 7"/>
          <p:cNvSpPr txBox="1"/>
          <p:nvPr/>
        </p:nvSpPr>
        <p:spPr>
          <a:xfrm>
            <a:off x="1988840" y="1187624"/>
            <a:ext cx="2625975" cy="369332"/>
          </a:xfrm>
          <a:prstGeom prst="rect">
            <a:avLst/>
          </a:prstGeom>
          <a:noFill/>
        </p:spPr>
        <p:txBody>
          <a:bodyPr wrap="none" rtlCol="0">
            <a:spAutoFit/>
          </a:bodyPr>
          <a:lstStyle/>
          <a:p>
            <a:r>
              <a:rPr lang="sk-SK" b="1" dirty="0" smtClean="0"/>
              <a:t>AUTOR: Martina </a:t>
            </a:r>
            <a:r>
              <a:rPr lang="sk-SK" b="1" dirty="0" err="1" smtClean="0"/>
              <a:t>Kostelná</a:t>
            </a:r>
            <a:endParaRPr lang="sk-SK" b="1" dirty="0"/>
          </a:p>
        </p:txBody>
      </p:sp>
    </p:spTree>
  </p:cSld>
  <p:clrMapOvr>
    <a:masterClrMapping/>
  </p:clrMapOvr>
  <p:transition advTm="486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descr="vodník2.jpg"/>
          <p:cNvPicPr>
            <a:picLocks noChangeAspect="1"/>
          </p:cNvPicPr>
          <p:nvPr/>
        </p:nvPicPr>
        <p:blipFill>
          <a:blip r:embed="rId3" cstate="print"/>
          <a:stretch>
            <a:fillRect/>
          </a:stretch>
        </p:blipFill>
        <p:spPr>
          <a:xfrm>
            <a:off x="-25558" y="0"/>
            <a:ext cx="6883558" cy="9144000"/>
          </a:xfrm>
          <a:prstGeom prst="rect">
            <a:avLst/>
          </a:prstGeom>
        </p:spPr>
      </p:pic>
      <p:sp>
        <p:nvSpPr>
          <p:cNvPr id="2" name="BlokTextu 1"/>
          <p:cNvSpPr txBox="1"/>
          <p:nvPr/>
        </p:nvSpPr>
        <p:spPr>
          <a:xfrm>
            <a:off x="0" y="7596336"/>
            <a:ext cx="6858000" cy="1477328"/>
          </a:xfrm>
          <a:prstGeom prst="rect">
            <a:avLst/>
          </a:prstGeom>
          <a:noFill/>
        </p:spPr>
        <p:txBody>
          <a:bodyPr wrap="square" rtlCol="0">
            <a:spAutoFit/>
          </a:bodyPr>
          <a:lstStyle/>
          <a:p>
            <a:r>
              <a:rPr lang="sk-SK" b="1" dirty="0" smtClean="0"/>
              <a:t>Veľkú radosť mal vodník </a:t>
            </a:r>
            <a:r>
              <a:rPr lang="sk-SK" b="1" dirty="0" err="1" smtClean="0"/>
              <a:t>Čľupko</a:t>
            </a:r>
            <a:r>
              <a:rPr lang="sk-SK" b="1" dirty="0" smtClean="0"/>
              <a:t> zo svojho kráľovstva. Keď už utíchlo celé jazierko a všetci jeho obyvatelia išli spať, vytiahol si </a:t>
            </a:r>
            <a:r>
              <a:rPr lang="sk-SK" b="1" dirty="0" err="1" smtClean="0"/>
              <a:t>Čľupko</a:t>
            </a:r>
            <a:r>
              <a:rPr lang="sk-SK" b="1" dirty="0" smtClean="0"/>
              <a:t> svoju fajku a tichučko z nej bafkal na svojej obľúbenej vŕbe. A rozprával zážitky mesiačiku. Až zazvonil na vŕbe zvonec  a našej rozprávky je koniec.</a:t>
            </a:r>
          </a:p>
        </p:txBody>
      </p:sp>
      <p:pic>
        <p:nvPicPr>
          <p:cNvPr id="5" name="~PP2038.WAV">
            <a:hlinkClick r:id="" action="ppaction://media"/>
          </p:cNvPr>
          <p:cNvPicPr>
            <a:picLocks noRot="1" noChangeAspect="1"/>
          </p:cNvPicPr>
          <p:nvPr>
            <a:wavAudioFile r:embed="rId1" name="~PP2038.WAV"/>
          </p:nvPr>
        </p:nvPicPr>
        <p:blipFill>
          <a:blip r:embed="rId4" cstate="print"/>
          <a:stretch>
            <a:fillRect/>
          </a:stretch>
        </p:blipFill>
        <p:spPr>
          <a:xfrm>
            <a:off x="6299200" y="8585200"/>
            <a:ext cx="304800" cy="304800"/>
          </a:xfrm>
          <a:prstGeom prst="rect">
            <a:avLst/>
          </a:prstGeom>
        </p:spPr>
      </p:pic>
    </p:spTree>
  </p:cSld>
  <p:clrMapOvr>
    <a:masterClrMapping/>
  </p:clrMapOvr>
  <p:transition advTm="3477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76672" y="539552"/>
            <a:ext cx="5264518" cy="1200329"/>
          </a:xfrm>
          <a:prstGeom prst="rect">
            <a:avLst/>
          </a:prstGeom>
          <a:noFill/>
        </p:spPr>
        <p:txBody>
          <a:bodyPr wrap="none" rtlCol="0">
            <a:spAutoFit/>
          </a:bodyPr>
          <a:lstStyle/>
          <a:p>
            <a:r>
              <a:rPr lang="sk-SK" dirty="0" smtClean="0"/>
              <a:t>Poďme si zopakovať, o čom bola rozprávka?</a:t>
            </a:r>
          </a:p>
          <a:p>
            <a:endParaRPr lang="sk-SK" dirty="0" smtClean="0"/>
          </a:p>
          <a:p>
            <a:r>
              <a:rPr lang="sk-SK" dirty="0" smtClean="0"/>
              <a:t>Koho bolo vodné kráľovstvo? Zapamätali ste si  meno?</a:t>
            </a:r>
          </a:p>
          <a:p>
            <a:r>
              <a:rPr lang="sk-SK" dirty="0" smtClean="0"/>
              <a:t>Kliknite na správnu odpoveď.</a:t>
            </a:r>
            <a:endParaRPr lang="sk-SK" dirty="0"/>
          </a:p>
        </p:txBody>
      </p:sp>
      <p:pic>
        <p:nvPicPr>
          <p:cNvPr id="31746" name="Picture 2" descr="Vektor Kreslený král drží zlaté žezlo #73709289 | fotobanka Fotky&amp;Foto"/>
          <p:cNvPicPr>
            <a:picLocks noChangeAspect="1" noChangeArrowheads="1"/>
          </p:cNvPicPr>
          <p:nvPr/>
        </p:nvPicPr>
        <p:blipFill>
          <a:blip r:embed="rId3" cstate="print"/>
          <a:srcRect/>
          <a:stretch>
            <a:fillRect/>
          </a:stretch>
        </p:blipFill>
        <p:spPr bwMode="auto">
          <a:xfrm>
            <a:off x="548680" y="2411761"/>
            <a:ext cx="1754114" cy="1944215"/>
          </a:xfrm>
          <a:prstGeom prst="rect">
            <a:avLst/>
          </a:prstGeom>
          <a:noFill/>
        </p:spPr>
      </p:pic>
      <p:pic>
        <p:nvPicPr>
          <p:cNvPr id="31750" name="Picture 6" descr="Vektor čínský drak #21820917 | fotobanka Fotky&amp;Foto"/>
          <p:cNvPicPr>
            <a:picLocks noChangeAspect="1" noChangeArrowheads="1"/>
          </p:cNvPicPr>
          <p:nvPr/>
        </p:nvPicPr>
        <p:blipFill>
          <a:blip r:embed="rId4" cstate="print"/>
          <a:srcRect/>
          <a:stretch>
            <a:fillRect/>
          </a:stretch>
        </p:blipFill>
        <p:spPr bwMode="auto">
          <a:xfrm>
            <a:off x="2780928" y="2195736"/>
            <a:ext cx="2381095" cy="1656184"/>
          </a:xfrm>
          <a:prstGeom prst="rect">
            <a:avLst/>
          </a:prstGeom>
          <a:noFill/>
        </p:spPr>
      </p:pic>
      <p:pic>
        <p:nvPicPr>
          <p:cNvPr id="31752" name="Picture 8" descr="Queen Clipart #1292447 - Illustration by Pushkin"/>
          <p:cNvPicPr>
            <a:picLocks noChangeAspect="1" noChangeArrowheads="1"/>
          </p:cNvPicPr>
          <p:nvPr/>
        </p:nvPicPr>
        <p:blipFill>
          <a:blip r:embed="rId5" cstate="print"/>
          <a:srcRect b="4601"/>
          <a:stretch>
            <a:fillRect/>
          </a:stretch>
        </p:blipFill>
        <p:spPr bwMode="auto">
          <a:xfrm>
            <a:off x="332656" y="5940152"/>
            <a:ext cx="2300377" cy="2304256"/>
          </a:xfrm>
          <a:prstGeom prst="rect">
            <a:avLst/>
          </a:prstGeom>
          <a:noFill/>
        </p:spPr>
      </p:pic>
      <p:pic>
        <p:nvPicPr>
          <p:cNvPr id="31754" name="Picture 10" descr="Včelí královna kreslená postava - FotoTapeta12"/>
          <p:cNvPicPr>
            <a:picLocks noChangeAspect="1" noChangeArrowheads="1"/>
          </p:cNvPicPr>
          <p:nvPr/>
        </p:nvPicPr>
        <p:blipFill>
          <a:blip r:embed="rId6" cstate="print"/>
          <a:srcRect/>
          <a:stretch>
            <a:fillRect/>
          </a:stretch>
        </p:blipFill>
        <p:spPr bwMode="auto">
          <a:xfrm>
            <a:off x="2492896" y="4572000"/>
            <a:ext cx="1327488" cy="2484784"/>
          </a:xfrm>
          <a:prstGeom prst="rect">
            <a:avLst/>
          </a:prstGeom>
          <a:noFill/>
        </p:spPr>
      </p:pic>
      <p:pic>
        <p:nvPicPr>
          <p:cNvPr id="8" name="Obrázok 7" descr="vodník1.jpg">
            <a:hlinkClick r:id="" action="ppaction://noaction" highlightClick="1">
              <a:snd r:embed="rId7" name="applause.wav"/>
            </a:hlinkClick>
          </p:cNvPr>
          <p:cNvPicPr>
            <a:picLocks noChangeAspect="1"/>
          </p:cNvPicPr>
          <p:nvPr/>
        </p:nvPicPr>
        <p:blipFill>
          <a:blip r:embed="rId8" cstate="print"/>
          <a:srcRect l="2731" t="2921" r="1692" b="3620"/>
          <a:stretch>
            <a:fillRect/>
          </a:stretch>
        </p:blipFill>
        <p:spPr>
          <a:xfrm>
            <a:off x="4005064" y="6300192"/>
            <a:ext cx="2520280" cy="2304256"/>
          </a:xfrm>
          <a:prstGeom prst="rect">
            <a:avLst/>
          </a:prstGeom>
        </p:spPr>
      </p:pic>
      <p:pic>
        <p:nvPicPr>
          <p:cNvPr id="9" name="~PP302.WAV">
            <a:hlinkClick r:id="" action="ppaction://media"/>
          </p:cNvPr>
          <p:cNvPicPr>
            <a:picLocks noRot="1" noChangeAspect="1"/>
          </p:cNvPicPr>
          <p:nvPr>
            <a:wavAudioFile r:embed="rId1" name="~PP302.WAV"/>
          </p:nvPr>
        </p:nvPicPr>
        <p:blipFill>
          <a:blip r:embed="rId9" cstate="print"/>
          <a:stretch>
            <a:fillRect/>
          </a:stretch>
        </p:blipFill>
        <p:spPr>
          <a:xfrm>
            <a:off x="6299200" y="8585200"/>
            <a:ext cx="304800" cy="304800"/>
          </a:xfrm>
          <a:prstGeom prst="rect">
            <a:avLst/>
          </a:prstGeom>
        </p:spPr>
      </p:pic>
    </p:spTree>
  </p:cSld>
  <p:clrMapOvr>
    <a:masterClrMapping/>
  </p:clrMapOvr>
  <p:transition advTm="2304">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64704" y="755576"/>
            <a:ext cx="5328592" cy="1477328"/>
          </a:xfrm>
          <a:prstGeom prst="rect">
            <a:avLst/>
          </a:prstGeom>
          <a:noFill/>
        </p:spPr>
        <p:txBody>
          <a:bodyPr wrap="square" rtlCol="0">
            <a:spAutoFit/>
          </a:bodyPr>
          <a:lstStyle/>
          <a:p>
            <a:r>
              <a:rPr lang="sk-SK" dirty="0" smtClean="0"/>
              <a:t>Ktorí obyvatelia rybníka boli najhlučnejší? Klikni na správnu odpoveď.</a:t>
            </a:r>
          </a:p>
          <a:p>
            <a:endParaRPr lang="sk-SK" dirty="0" smtClean="0"/>
          </a:p>
          <a:p>
            <a:r>
              <a:rPr lang="sk-SK" dirty="0" smtClean="0"/>
              <a:t>Skús napodobniť zvuk žaby. </a:t>
            </a:r>
          </a:p>
          <a:p>
            <a:endParaRPr lang="sk-SK" dirty="0"/>
          </a:p>
        </p:txBody>
      </p:sp>
      <p:pic>
        <p:nvPicPr>
          <p:cNvPr id="3" name="Žabí kvákání-skokan zelený.mp3">
            <a:hlinkClick r:id="" action="ppaction://media"/>
          </p:cNvPr>
          <p:cNvPicPr>
            <a:picLocks noRot="1" noChangeAspect="1"/>
          </p:cNvPicPr>
          <p:nvPr>
            <a:audioFile r:link="rId1"/>
          </p:nvPr>
        </p:nvPicPr>
        <p:blipFill>
          <a:blip r:embed="rId3" cstate="print"/>
          <a:stretch>
            <a:fillRect/>
          </a:stretch>
        </p:blipFill>
        <p:spPr>
          <a:xfrm>
            <a:off x="3861048" y="1403648"/>
            <a:ext cx="936104" cy="936104"/>
          </a:xfrm>
          <a:prstGeom prst="rect">
            <a:avLst/>
          </a:prstGeom>
        </p:spPr>
      </p:pic>
      <p:pic>
        <p:nvPicPr>
          <p:cNvPr id="4" name="Obrázok 3" descr="kapor.jpg"/>
          <p:cNvPicPr>
            <a:picLocks noChangeAspect="1"/>
          </p:cNvPicPr>
          <p:nvPr/>
        </p:nvPicPr>
        <p:blipFill>
          <a:blip r:embed="rId4" cstate="print"/>
          <a:stretch>
            <a:fillRect/>
          </a:stretch>
        </p:blipFill>
        <p:spPr>
          <a:xfrm>
            <a:off x="476672" y="2915816"/>
            <a:ext cx="1780643" cy="1400164"/>
          </a:xfrm>
          <a:prstGeom prst="rect">
            <a:avLst/>
          </a:prstGeom>
        </p:spPr>
      </p:pic>
      <p:pic>
        <p:nvPicPr>
          <p:cNvPr id="5" name="Obrázok 4" descr="labuť.jpg"/>
          <p:cNvPicPr>
            <a:picLocks noChangeAspect="1"/>
          </p:cNvPicPr>
          <p:nvPr/>
        </p:nvPicPr>
        <p:blipFill>
          <a:blip r:embed="rId5" cstate="print"/>
          <a:stretch>
            <a:fillRect/>
          </a:stretch>
        </p:blipFill>
        <p:spPr>
          <a:xfrm>
            <a:off x="692696" y="4860033"/>
            <a:ext cx="2409830" cy="1512168"/>
          </a:xfrm>
          <a:prstGeom prst="rect">
            <a:avLst/>
          </a:prstGeom>
        </p:spPr>
      </p:pic>
      <p:pic>
        <p:nvPicPr>
          <p:cNvPr id="6" name="Obrázok 5" descr="bobor2.jpg"/>
          <p:cNvPicPr>
            <a:picLocks noChangeAspect="1"/>
          </p:cNvPicPr>
          <p:nvPr/>
        </p:nvPicPr>
        <p:blipFill>
          <a:blip r:embed="rId6" cstate="print"/>
          <a:stretch>
            <a:fillRect/>
          </a:stretch>
        </p:blipFill>
        <p:spPr>
          <a:xfrm>
            <a:off x="4005064" y="3203848"/>
            <a:ext cx="1905000" cy="1104900"/>
          </a:xfrm>
          <a:prstGeom prst="rect">
            <a:avLst/>
          </a:prstGeom>
        </p:spPr>
      </p:pic>
      <p:pic>
        <p:nvPicPr>
          <p:cNvPr id="7" name="Obrázok 6" descr="žaba.jpg">
            <a:hlinkClick r:id="" action="ppaction://noaction" highlightClick="1">
              <a:snd r:embed="rId7" name="applause.wav"/>
            </a:hlinkClick>
          </p:cNvPr>
          <p:cNvPicPr>
            <a:picLocks noChangeAspect="1"/>
          </p:cNvPicPr>
          <p:nvPr/>
        </p:nvPicPr>
        <p:blipFill>
          <a:blip r:embed="rId8" cstate="print"/>
          <a:stretch>
            <a:fillRect/>
          </a:stretch>
        </p:blipFill>
        <p:spPr>
          <a:xfrm>
            <a:off x="3789040" y="5940152"/>
            <a:ext cx="2630421" cy="1972816"/>
          </a:xfrm>
          <a:prstGeom prst="rect">
            <a:avLst/>
          </a:prstGeom>
        </p:spPr>
      </p:pic>
      <p:pic>
        <p:nvPicPr>
          <p:cNvPr id="8" name="Obrázok 7" descr="bocian.png"/>
          <p:cNvPicPr>
            <a:picLocks noChangeAspect="1"/>
          </p:cNvPicPr>
          <p:nvPr/>
        </p:nvPicPr>
        <p:blipFill>
          <a:blip r:embed="rId9" cstate="print"/>
          <a:stretch>
            <a:fillRect/>
          </a:stretch>
        </p:blipFill>
        <p:spPr>
          <a:xfrm>
            <a:off x="764704" y="6588224"/>
            <a:ext cx="2266950" cy="20193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6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64704" y="683568"/>
            <a:ext cx="2704587" cy="646331"/>
          </a:xfrm>
          <a:prstGeom prst="rect">
            <a:avLst/>
          </a:prstGeom>
          <a:noFill/>
        </p:spPr>
        <p:txBody>
          <a:bodyPr wrap="none" rtlCol="0">
            <a:spAutoFit/>
          </a:bodyPr>
          <a:lstStyle/>
          <a:p>
            <a:r>
              <a:rPr lang="sk-SK" dirty="0" smtClean="0"/>
              <a:t>Koho sa najviac báli žabky?</a:t>
            </a:r>
          </a:p>
          <a:p>
            <a:r>
              <a:rPr lang="sk-SK" dirty="0" smtClean="0"/>
              <a:t>Klikni na správnu odpoveď.</a:t>
            </a:r>
            <a:endParaRPr lang="sk-SK" dirty="0"/>
          </a:p>
        </p:txBody>
      </p:sp>
      <p:pic>
        <p:nvPicPr>
          <p:cNvPr id="3" name="Obrázok 2" descr="rak.jpg"/>
          <p:cNvPicPr>
            <a:picLocks noChangeAspect="1"/>
          </p:cNvPicPr>
          <p:nvPr/>
        </p:nvPicPr>
        <p:blipFill>
          <a:blip r:embed="rId2" cstate="print"/>
          <a:stretch>
            <a:fillRect/>
          </a:stretch>
        </p:blipFill>
        <p:spPr>
          <a:xfrm rot="21152328">
            <a:off x="2379546" y="2050305"/>
            <a:ext cx="2309242" cy="1731932"/>
          </a:xfrm>
          <a:prstGeom prst="rect">
            <a:avLst/>
          </a:prstGeom>
        </p:spPr>
      </p:pic>
      <p:pic>
        <p:nvPicPr>
          <p:cNvPr id="4" name="Obrázok 3" descr="šťuka.jpg"/>
          <p:cNvPicPr>
            <a:picLocks noChangeAspect="1"/>
          </p:cNvPicPr>
          <p:nvPr/>
        </p:nvPicPr>
        <p:blipFill>
          <a:blip r:embed="rId3" cstate="print"/>
          <a:stretch>
            <a:fillRect/>
          </a:stretch>
        </p:blipFill>
        <p:spPr>
          <a:xfrm rot="20885661">
            <a:off x="3747497" y="5831215"/>
            <a:ext cx="2565815" cy="1260977"/>
          </a:xfrm>
          <a:prstGeom prst="rect">
            <a:avLst/>
          </a:prstGeom>
        </p:spPr>
      </p:pic>
      <p:pic>
        <p:nvPicPr>
          <p:cNvPr id="5" name="Obrázok 4" descr="úhor.jpg"/>
          <p:cNvPicPr>
            <a:picLocks noChangeAspect="1"/>
          </p:cNvPicPr>
          <p:nvPr/>
        </p:nvPicPr>
        <p:blipFill>
          <a:blip r:embed="rId4" cstate="print"/>
          <a:stretch>
            <a:fillRect/>
          </a:stretch>
        </p:blipFill>
        <p:spPr>
          <a:xfrm rot="1243171">
            <a:off x="863496" y="4552665"/>
            <a:ext cx="2596345" cy="1440160"/>
          </a:xfrm>
          <a:prstGeom prst="rect">
            <a:avLst/>
          </a:prstGeom>
        </p:spPr>
      </p:pic>
      <p:pic>
        <p:nvPicPr>
          <p:cNvPr id="6" name="Picture 4" descr="Do dediny zavítal vzácny párik po 50 rokoch! | Nový Čas">
            <a:hlinkClick r:id="" action="ppaction://noaction" highlightClick="1">
              <a:snd r:embed="rId5" name="applause.wav"/>
            </a:hlinkClick>
          </p:cNvPr>
          <p:cNvPicPr>
            <a:picLocks noChangeAspect="1" noChangeArrowheads="1"/>
          </p:cNvPicPr>
          <p:nvPr/>
        </p:nvPicPr>
        <p:blipFill>
          <a:blip r:embed="rId6" cstate="print"/>
          <a:srcRect/>
          <a:stretch>
            <a:fillRect/>
          </a:stretch>
        </p:blipFill>
        <p:spPr bwMode="auto">
          <a:xfrm rot="21263203">
            <a:off x="681357" y="7000321"/>
            <a:ext cx="2603829" cy="13681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36712" y="755576"/>
            <a:ext cx="3754105" cy="646331"/>
          </a:xfrm>
          <a:prstGeom prst="rect">
            <a:avLst/>
          </a:prstGeom>
          <a:noFill/>
        </p:spPr>
        <p:txBody>
          <a:bodyPr wrap="none" rtlCol="0">
            <a:spAutoFit/>
          </a:bodyPr>
          <a:lstStyle/>
          <a:p>
            <a:r>
              <a:rPr lang="sk-SK" dirty="0" smtClean="0"/>
              <a:t>Ktorý obyvateľ rybníka chodil dozadu?</a:t>
            </a:r>
          </a:p>
          <a:p>
            <a:r>
              <a:rPr lang="sk-SK" dirty="0" smtClean="0"/>
              <a:t>Klikni na správu odpoveď.</a:t>
            </a:r>
            <a:endParaRPr lang="sk-SK" dirty="0"/>
          </a:p>
        </p:txBody>
      </p:sp>
      <p:pic>
        <p:nvPicPr>
          <p:cNvPr id="3" name="Picture 6" descr="Horúčavy uberajú z vody, najviac trpia zvieratá: Komu ide o život ..."/>
          <p:cNvPicPr>
            <a:picLocks noChangeAspect="1" noChangeArrowheads="1"/>
          </p:cNvPicPr>
          <p:nvPr/>
        </p:nvPicPr>
        <p:blipFill>
          <a:blip r:embed="rId2" cstate="print"/>
          <a:srcRect/>
          <a:stretch>
            <a:fillRect/>
          </a:stretch>
        </p:blipFill>
        <p:spPr bwMode="auto">
          <a:xfrm rot="20183411">
            <a:off x="754037" y="3508174"/>
            <a:ext cx="3019856" cy="2016224"/>
          </a:xfrm>
          <a:prstGeom prst="rect">
            <a:avLst/>
          </a:prstGeom>
          <a:noFill/>
        </p:spPr>
      </p:pic>
      <p:pic>
        <p:nvPicPr>
          <p:cNvPr id="4" name="Picture 4" descr="Kačica divá | HOROU.sk"/>
          <p:cNvPicPr>
            <a:picLocks noChangeAspect="1" noChangeArrowheads="1"/>
          </p:cNvPicPr>
          <p:nvPr/>
        </p:nvPicPr>
        <p:blipFill>
          <a:blip r:embed="rId3" cstate="print"/>
          <a:srcRect/>
          <a:stretch>
            <a:fillRect/>
          </a:stretch>
        </p:blipFill>
        <p:spPr bwMode="auto">
          <a:xfrm rot="791033">
            <a:off x="3177481" y="1723071"/>
            <a:ext cx="3024336" cy="1932551"/>
          </a:xfrm>
          <a:prstGeom prst="rect">
            <a:avLst/>
          </a:prstGeom>
          <a:noFill/>
        </p:spPr>
      </p:pic>
      <p:pic>
        <p:nvPicPr>
          <p:cNvPr id="6" name="Picture 2" descr="Rak pruhovaný (Orconectes limosus) – Invázne druhy">
            <a:hlinkClick r:id="" action="ppaction://noaction" highlightClick="1">
              <a:snd r:embed="rId4" name="applause.wav"/>
            </a:hlinkClick>
          </p:cNvPr>
          <p:cNvPicPr>
            <a:picLocks noChangeAspect="1" noChangeArrowheads="1"/>
          </p:cNvPicPr>
          <p:nvPr/>
        </p:nvPicPr>
        <p:blipFill>
          <a:blip r:embed="rId5" cstate="print"/>
          <a:srcRect/>
          <a:stretch>
            <a:fillRect/>
          </a:stretch>
        </p:blipFill>
        <p:spPr bwMode="auto">
          <a:xfrm>
            <a:off x="3501008" y="4860032"/>
            <a:ext cx="2808312" cy="2106234"/>
          </a:xfrm>
          <a:prstGeom prst="rect">
            <a:avLst/>
          </a:prstGeom>
          <a:noFill/>
        </p:spPr>
      </p:pic>
      <p:pic>
        <p:nvPicPr>
          <p:cNvPr id="7" name="Picture 2" descr="Atlas živočíchov: bobor vodný - Na túru s NATUROU"/>
          <p:cNvPicPr>
            <a:picLocks noChangeAspect="1" noChangeArrowheads="1"/>
          </p:cNvPicPr>
          <p:nvPr/>
        </p:nvPicPr>
        <p:blipFill>
          <a:blip r:embed="rId6" cstate="print"/>
          <a:srcRect/>
          <a:stretch>
            <a:fillRect/>
          </a:stretch>
        </p:blipFill>
        <p:spPr bwMode="auto">
          <a:xfrm rot="760949">
            <a:off x="476672" y="6516216"/>
            <a:ext cx="3854884" cy="2232248"/>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908720" y="827584"/>
            <a:ext cx="5424947" cy="646331"/>
          </a:xfrm>
          <a:prstGeom prst="rect">
            <a:avLst/>
          </a:prstGeom>
          <a:noFill/>
        </p:spPr>
        <p:txBody>
          <a:bodyPr wrap="none" rtlCol="0">
            <a:spAutoFit/>
          </a:bodyPr>
          <a:lstStyle/>
          <a:p>
            <a:r>
              <a:rPr lang="sk-SK" dirty="0" smtClean="0"/>
              <a:t>Ktorý obyvateľ lesa najviac hneval vodníka? Vieš prečo? </a:t>
            </a:r>
          </a:p>
          <a:p>
            <a:r>
              <a:rPr lang="sk-SK" dirty="0" smtClean="0"/>
              <a:t>Klikni na správnu odpoveď.</a:t>
            </a:r>
            <a:endParaRPr lang="sk-SK" dirty="0"/>
          </a:p>
        </p:txBody>
      </p:sp>
      <p:pic>
        <p:nvPicPr>
          <p:cNvPr id="3" name="Picture 2" descr="Atlas živočíchov: bobor vodný - Na túru s NATUROU">
            <a:hlinkClick r:id="" action="ppaction://noaction" highlightClick="1">
              <a:snd r:embed="rId2" name="applause.wav"/>
            </a:hlinkClick>
          </p:cNvPr>
          <p:cNvPicPr>
            <a:picLocks noChangeAspect="1" noChangeArrowheads="1"/>
          </p:cNvPicPr>
          <p:nvPr/>
        </p:nvPicPr>
        <p:blipFill>
          <a:blip r:embed="rId3" cstate="print"/>
          <a:srcRect/>
          <a:stretch>
            <a:fillRect/>
          </a:stretch>
        </p:blipFill>
        <p:spPr bwMode="auto">
          <a:xfrm rot="20430089">
            <a:off x="1602772" y="6332415"/>
            <a:ext cx="3854884" cy="2232248"/>
          </a:xfrm>
          <a:prstGeom prst="rect">
            <a:avLst/>
          </a:prstGeom>
          <a:noFill/>
        </p:spPr>
      </p:pic>
      <p:pic>
        <p:nvPicPr>
          <p:cNvPr id="4" name="Picture 8" descr="Šťuka severná (Esox lucius) – STUBA DIVERS Lokality"/>
          <p:cNvPicPr>
            <a:picLocks noChangeAspect="1" noChangeArrowheads="1"/>
          </p:cNvPicPr>
          <p:nvPr/>
        </p:nvPicPr>
        <p:blipFill>
          <a:blip r:embed="rId4" cstate="print"/>
          <a:srcRect/>
          <a:stretch>
            <a:fillRect/>
          </a:stretch>
        </p:blipFill>
        <p:spPr bwMode="auto">
          <a:xfrm rot="841945">
            <a:off x="3284984" y="4211960"/>
            <a:ext cx="3076934" cy="1512168"/>
          </a:xfrm>
          <a:prstGeom prst="rect">
            <a:avLst/>
          </a:prstGeom>
          <a:noFill/>
        </p:spPr>
      </p:pic>
      <p:pic>
        <p:nvPicPr>
          <p:cNvPr id="5" name="Picture 2" descr="Labuť doplatila na nezodpovedných rybárov | Nový Čas"/>
          <p:cNvPicPr>
            <a:picLocks noChangeAspect="1" noChangeArrowheads="1"/>
          </p:cNvPicPr>
          <p:nvPr/>
        </p:nvPicPr>
        <p:blipFill>
          <a:blip r:embed="rId5" cstate="print"/>
          <a:srcRect/>
          <a:stretch>
            <a:fillRect/>
          </a:stretch>
        </p:blipFill>
        <p:spPr bwMode="auto">
          <a:xfrm rot="20256995">
            <a:off x="593439" y="2222551"/>
            <a:ext cx="3187865" cy="2000386"/>
          </a:xfrm>
          <a:prstGeom prst="rect">
            <a:avLst/>
          </a:prstGeom>
          <a:noFill/>
        </p:spPr>
      </p:pic>
      <p:pic>
        <p:nvPicPr>
          <p:cNvPr id="6" name="Picture 4" descr="Za pár dní uhynú v Brestove žaby za vyše 30 tisíc eur - Korzár SME"/>
          <p:cNvPicPr>
            <a:picLocks noChangeAspect="1" noChangeArrowheads="1"/>
          </p:cNvPicPr>
          <p:nvPr/>
        </p:nvPicPr>
        <p:blipFill>
          <a:blip r:embed="rId6" cstate="print"/>
          <a:srcRect/>
          <a:stretch>
            <a:fillRect/>
          </a:stretch>
        </p:blipFill>
        <p:spPr bwMode="auto">
          <a:xfrm>
            <a:off x="404664" y="4572000"/>
            <a:ext cx="2880320" cy="1908212"/>
          </a:xfrm>
          <a:prstGeom prst="rect">
            <a:avLst/>
          </a:prstGeom>
          <a:noFill/>
        </p:spPr>
      </p:pic>
      <p:pic>
        <p:nvPicPr>
          <p:cNvPr id="7" name="Picture 2" descr="bocian | www.Animal-life.sk"/>
          <p:cNvPicPr>
            <a:picLocks noChangeAspect="1" noChangeArrowheads="1"/>
          </p:cNvPicPr>
          <p:nvPr/>
        </p:nvPicPr>
        <p:blipFill>
          <a:blip r:embed="rId7" cstate="print"/>
          <a:srcRect/>
          <a:stretch>
            <a:fillRect/>
          </a:stretch>
        </p:blipFill>
        <p:spPr bwMode="auto">
          <a:xfrm>
            <a:off x="4293096" y="1835696"/>
            <a:ext cx="1697622" cy="151216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908720" y="683568"/>
            <a:ext cx="5046959" cy="646331"/>
          </a:xfrm>
          <a:prstGeom prst="rect">
            <a:avLst/>
          </a:prstGeom>
          <a:noFill/>
        </p:spPr>
        <p:txBody>
          <a:bodyPr wrap="none" rtlCol="0">
            <a:spAutoFit/>
          </a:bodyPr>
          <a:lstStyle/>
          <a:p>
            <a:r>
              <a:rPr lang="sk-SK" dirty="0" smtClean="0"/>
              <a:t>Ktorý obyvateľ rybníka bol najkrajší? Akú mal farbu?</a:t>
            </a:r>
          </a:p>
          <a:p>
            <a:r>
              <a:rPr lang="sk-SK" dirty="0" smtClean="0"/>
              <a:t>Klikni na správnu odpoveď.</a:t>
            </a:r>
            <a:endParaRPr lang="sk-SK" dirty="0"/>
          </a:p>
        </p:txBody>
      </p:sp>
      <p:pic>
        <p:nvPicPr>
          <p:cNvPr id="3" name="Picture 2" descr="Labuť doplatila na nezodpovedných rybárov | Nový Čas">
            <a:hlinkClick r:id="" action="ppaction://noaction" highlightClick="1">
              <a:snd r:embed="rId2" name="applause.wav"/>
            </a:hlinkClick>
          </p:cNvPr>
          <p:cNvPicPr>
            <a:picLocks noChangeAspect="1" noChangeArrowheads="1"/>
          </p:cNvPicPr>
          <p:nvPr/>
        </p:nvPicPr>
        <p:blipFill>
          <a:blip r:embed="rId3" cstate="print"/>
          <a:srcRect/>
          <a:stretch>
            <a:fillRect/>
          </a:stretch>
        </p:blipFill>
        <p:spPr bwMode="auto">
          <a:xfrm rot="1410454">
            <a:off x="3403472" y="6348900"/>
            <a:ext cx="3187865" cy="2000386"/>
          </a:xfrm>
          <a:prstGeom prst="rect">
            <a:avLst/>
          </a:prstGeom>
          <a:noFill/>
        </p:spPr>
      </p:pic>
      <p:pic>
        <p:nvPicPr>
          <p:cNvPr id="4" name="Obrázok 3" descr="žaba.jpg">
            <a:hlinkClick r:id="" action="ppaction://noaction" highlightClick="1">
              <a:snd r:embed="rId2" name="applause.wav"/>
            </a:hlinkClick>
          </p:cNvPr>
          <p:cNvPicPr>
            <a:picLocks noChangeAspect="1"/>
          </p:cNvPicPr>
          <p:nvPr/>
        </p:nvPicPr>
        <p:blipFill>
          <a:blip r:embed="rId4" cstate="print"/>
          <a:stretch>
            <a:fillRect/>
          </a:stretch>
        </p:blipFill>
        <p:spPr>
          <a:xfrm>
            <a:off x="332656" y="6804248"/>
            <a:ext cx="2630421" cy="1972816"/>
          </a:xfrm>
          <a:prstGeom prst="rect">
            <a:avLst/>
          </a:prstGeom>
        </p:spPr>
      </p:pic>
      <p:pic>
        <p:nvPicPr>
          <p:cNvPr id="5" name="Picture 6" descr="Horúčavy uberajú z vody, najviac trpia zvieratá: Komu ide o život ..."/>
          <p:cNvPicPr>
            <a:picLocks noChangeAspect="1" noChangeArrowheads="1"/>
          </p:cNvPicPr>
          <p:nvPr/>
        </p:nvPicPr>
        <p:blipFill>
          <a:blip r:embed="rId5" cstate="print"/>
          <a:srcRect/>
          <a:stretch>
            <a:fillRect/>
          </a:stretch>
        </p:blipFill>
        <p:spPr bwMode="auto">
          <a:xfrm rot="20855117">
            <a:off x="514081" y="4224968"/>
            <a:ext cx="3019856" cy="2016224"/>
          </a:xfrm>
          <a:prstGeom prst="rect">
            <a:avLst/>
          </a:prstGeom>
          <a:noFill/>
        </p:spPr>
      </p:pic>
      <p:pic>
        <p:nvPicPr>
          <p:cNvPr id="6" name="Picture 2" descr="Rak pruhovaný (Orconectes limosus) – Invázne druhy">
            <a:hlinkClick r:id="" action="ppaction://noaction" highlightClick="1"/>
          </p:cNvPr>
          <p:cNvPicPr>
            <a:picLocks noChangeAspect="1" noChangeArrowheads="1"/>
          </p:cNvPicPr>
          <p:nvPr/>
        </p:nvPicPr>
        <p:blipFill>
          <a:blip r:embed="rId6" cstate="print"/>
          <a:srcRect/>
          <a:stretch>
            <a:fillRect/>
          </a:stretch>
        </p:blipFill>
        <p:spPr bwMode="auto">
          <a:xfrm>
            <a:off x="3645024" y="3347864"/>
            <a:ext cx="2808312" cy="2106234"/>
          </a:xfrm>
          <a:prstGeom prst="rect">
            <a:avLst/>
          </a:prstGeom>
          <a:noFill/>
        </p:spPr>
      </p:pic>
      <p:pic>
        <p:nvPicPr>
          <p:cNvPr id="7" name="Picture 4" descr="Do dediny zavítal vzácny párik po 50 rokoch! | Nový Čas">
            <a:hlinkClick r:id="" action="ppaction://noaction" highlightClick="1">
              <a:snd r:embed="rId2" name="applause.wav"/>
            </a:hlinkClick>
          </p:cNvPr>
          <p:cNvPicPr>
            <a:picLocks noChangeAspect="1" noChangeArrowheads="1"/>
          </p:cNvPicPr>
          <p:nvPr/>
        </p:nvPicPr>
        <p:blipFill>
          <a:blip r:embed="rId7" cstate="print"/>
          <a:srcRect/>
          <a:stretch>
            <a:fillRect/>
          </a:stretch>
        </p:blipFill>
        <p:spPr bwMode="auto">
          <a:xfrm rot="21263203">
            <a:off x="465333" y="1887753"/>
            <a:ext cx="2603829" cy="13681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20688" y="683568"/>
            <a:ext cx="5625514" cy="646331"/>
          </a:xfrm>
          <a:prstGeom prst="rect">
            <a:avLst/>
          </a:prstGeom>
          <a:noFill/>
        </p:spPr>
        <p:txBody>
          <a:bodyPr wrap="none" rtlCol="0">
            <a:spAutoFit/>
          </a:bodyPr>
          <a:lstStyle/>
          <a:p>
            <a:r>
              <a:rPr lang="sk-SK" dirty="0" smtClean="0"/>
              <a:t>Ktorí obyvatelia rybníka zdravili vodníka </a:t>
            </a:r>
            <a:r>
              <a:rPr lang="sk-SK" dirty="0" err="1" smtClean="0"/>
              <a:t>Čľupka</a:t>
            </a:r>
            <a:r>
              <a:rPr lang="sk-SK" dirty="0" smtClean="0"/>
              <a:t> </a:t>
            </a:r>
            <a:r>
              <a:rPr lang="sk-SK" dirty="0" err="1" smtClean="0"/>
              <a:t>kač</a:t>
            </a:r>
            <a:r>
              <a:rPr lang="sk-SK" dirty="0" smtClean="0"/>
              <a:t> – </a:t>
            </a:r>
            <a:r>
              <a:rPr lang="sk-SK" dirty="0" err="1" smtClean="0"/>
              <a:t>kač</a:t>
            </a:r>
            <a:r>
              <a:rPr lang="sk-SK" dirty="0" smtClean="0"/>
              <a:t>?</a:t>
            </a:r>
          </a:p>
          <a:p>
            <a:r>
              <a:rPr lang="sk-SK" dirty="0" smtClean="0"/>
              <a:t>Klikni na správnu odpoveď.</a:t>
            </a:r>
            <a:endParaRPr lang="sk-SK" dirty="0"/>
          </a:p>
        </p:txBody>
      </p:sp>
      <p:pic>
        <p:nvPicPr>
          <p:cNvPr id="3" name="Picture 4" descr="Kačica divá | HOROU.sk">
            <a:hlinkClick r:id="" action="ppaction://noaction" highlightClick="1">
              <a:snd r:embed="rId2" name="applause.wav"/>
            </a:hlinkClick>
          </p:cNvPr>
          <p:cNvPicPr>
            <a:picLocks noChangeAspect="1" noChangeArrowheads="1"/>
          </p:cNvPicPr>
          <p:nvPr/>
        </p:nvPicPr>
        <p:blipFill>
          <a:blip r:embed="rId3" cstate="print"/>
          <a:srcRect/>
          <a:stretch>
            <a:fillRect/>
          </a:stretch>
        </p:blipFill>
        <p:spPr bwMode="auto">
          <a:xfrm rot="791033">
            <a:off x="2025354" y="6475598"/>
            <a:ext cx="3024336" cy="1932551"/>
          </a:xfrm>
          <a:prstGeom prst="rect">
            <a:avLst/>
          </a:prstGeom>
          <a:noFill/>
        </p:spPr>
      </p:pic>
      <p:pic>
        <p:nvPicPr>
          <p:cNvPr id="4" name="Obrázok 3" descr="úhor.jpg"/>
          <p:cNvPicPr>
            <a:picLocks noChangeAspect="1"/>
          </p:cNvPicPr>
          <p:nvPr/>
        </p:nvPicPr>
        <p:blipFill>
          <a:blip r:embed="rId4" cstate="print"/>
          <a:stretch>
            <a:fillRect/>
          </a:stretch>
        </p:blipFill>
        <p:spPr>
          <a:xfrm rot="1243171">
            <a:off x="503454" y="2032385"/>
            <a:ext cx="2596345" cy="1440160"/>
          </a:xfrm>
          <a:prstGeom prst="rect">
            <a:avLst/>
          </a:prstGeom>
        </p:spPr>
      </p:pic>
      <p:pic>
        <p:nvPicPr>
          <p:cNvPr id="5" name="Obrázok 4" descr="kapor.jpg"/>
          <p:cNvPicPr>
            <a:picLocks noChangeAspect="1"/>
          </p:cNvPicPr>
          <p:nvPr/>
        </p:nvPicPr>
        <p:blipFill>
          <a:blip r:embed="rId5" cstate="print"/>
          <a:stretch>
            <a:fillRect/>
          </a:stretch>
        </p:blipFill>
        <p:spPr>
          <a:xfrm>
            <a:off x="4077072" y="1835696"/>
            <a:ext cx="1780643" cy="1400164"/>
          </a:xfrm>
          <a:prstGeom prst="rect">
            <a:avLst/>
          </a:prstGeom>
        </p:spPr>
      </p:pic>
      <p:pic>
        <p:nvPicPr>
          <p:cNvPr id="6" name="Picture 2" descr="Atlas živočíchov: bobor vodný - Na túru s NATUROU"/>
          <p:cNvPicPr>
            <a:picLocks noChangeAspect="1" noChangeArrowheads="1"/>
          </p:cNvPicPr>
          <p:nvPr/>
        </p:nvPicPr>
        <p:blipFill>
          <a:blip r:embed="rId6" cstate="print"/>
          <a:srcRect/>
          <a:stretch>
            <a:fillRect/>
          </a:stretch>
        </p:blipFill>
        <p:spPr bwMode="auto">
          <a:xfrm rot="20955077">
            <a:off x="4001116" y="4020907"/>
            <a:ext cx="2733269" cy="1582754"/>
          </a:xfrm>
          <a:prstGeom prst="rect">
            <a:avLst/>
          </a:prstGeom>
          <a:noFill/>
        </p:spPr>
      </p:pic>
      <p:pic>
        <p:nvPicPr>
          <p:cNvPr id="7" name="Obrázok 6" descr="žaba.jpg">
            <a:hlinkClick r:id="" action="ppaction://noaction" highlightClick="1">
              <a:snd r:embed="rId2" name="applause.wav"/>
            </a:hlinkClick>
          </p:cNvPr>
          <p:cNvPicPr>
            <a:picLocks noChangeAspect="1"/>
          </p:cNvPicPr>
          <p:nvPr/>
        </p:nvPicPr>
        <p:blipFill>
          <a:blip r:embed="rId7" cstate="print"/>
          <a:stretch>
            <a:fillRect/>
          </a:stretch>
        </p:blipFill>
        <p:spPr>
          <a:xfrm>
            <a:off x="548680" y="4067944"/>
            <a:ext cx="2630421" cy="19728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vodník2.jpg"/>
          <p:cNvPicPr>
            <a:picLocks noChangeAspect="1"/>
          </p:cNvPicPr>
          <p:nvPr/>
        </p:nvPicPr>
        <p:blipFill>
          <a:blip r:embed="rId3" cstate="print"/>
          <a:stretch>
            <a:fillRect/>
          </a:stretch>
        </p:blipFill>
        <p:spPr>
          <a:xfrm>
            <a:off x="-25558" y="0"/>
            <a:ext cx="6883558" cy="9144000"/>
          </a:xfrm>
          <a:prstGeom prst="rect">
            <a:avLst/>
          </a:prstGeom>
        </p:spPr>
      </p:pic>
      <p:sp>
        <p:nvSpPr>
          <p:cNvPr id="4" name="BlokTextu 3"/>
          <p:cNvSpPr txBox="1"/>
          <p:nvPr/>
        </p:nvSpPr>
        <p:spPr>
          <a:xfrm>
            <a:off x="260648" y="6876256"/>
            <a:ext cx="6336704" cy="2031325"/>
          </a:xfrm>
          <a:prstGeom prst="rect">
            <a:avLst/>
          </a:prstGeom>
          <a:noFill/>
        </p:spPr>
        <p:txBody>
          <a:bodyPr wrap="square" rtlCol="0">
            <a:spAutoFit/>
          </a:bodyPr>
          <a:lstStyle/>
          <a:p>
            <a:r>
              <a:rPr lang="sk-SK" b="1" dirty="0" smtClean="0"/>
              <a:t>Kde bolo, tam bolo, za siedmymi horami a siedmymi dolinami, žil pri rybníku vodník </a:t>
            </a:r>
            <a:r>
              <a:rPr lang="sk-SK" b="1" dirty="0" err="1" smtClean="0"/>
              <a:t>Čľupko</a:t>
            </a:r>
            <a:r>
              <a:rPr lang="sk-SK" b="1" dirty="0" smtClean="0"/>
              <a:t>.</a:t>
            </a:r>
          </a:p>
          <a:p>
            <a:r>
              <a:rPr lang="sk-SK" b="1" dirty="0" smtClean="0"/>
              <a:t>Najradšej sedával na starej vŕbe, ktorá sa skláňala nad jazierkom, akoby ho ochraňovala. Vodník si na vŕbe pripadal, ako kráľ na tróne. Jazierko bolo jeho kráľovstvom. Zvieratká v jazere a pri ňom boli vodníkovi kamaráti. Mal ich rád. Bolo mu s nimi veselo. </a:t>
            </a:r>
          </a:p>
          <a:p>
            <a:r>
              <a:rPr lang="sk-SK" dirty="0" smtClean="0">
                <a:solidFill>
                  <a:schemeClr val="bg1"/>
                </a:solidFill>
              </a:rPr>
              <a:t> </a:t>
            </a:r>
            <a:endParaRPr lang="sk-SK" dirty="0">
              <a:solidFill>
                <a:schemeClr val="bg1"/>
              </a:solidFill>
            </a:endParaRPr>
          </a:p>
        </p:txBody>
      </p:sp>
      <p:pic>
        <p:nvPicPr>
          <p:cNvPr id="8" name="~PP1019.WAV">
            <a:hlinkClick r:id="" action="ppaction://media"/>
          </p:cNvPr>
          <p:cNvPicPr>
            <a:picLocks noRot="1" noChangeAspect="1"/>
          </p:cNvPicPr>
          <p:nvPr>
            <a:wavAudioFile r:embed="rId1" name="~PP1019.WAV"/>
          </p:nvPr>
        </p:nvPicPr>
        <p:blipFill>
          <a:blip r:embed="rId4" cstate="print"/>
          <a:stretch>
            <a:fillRect/>
          </a:stretch>
        </p:blipFill>
        <p:spPr>
          <a:xfrm>
            <a:off x="6299200" y="8585200"/>
            <a:ext cx="304800" cy="304800"/>
          </a:xfrm>
          <a:prstGeom prst="rect">
            <a:avLst/>
          </a:prstGeom>
        </p:spPr>
      </p:pic>
    </p:spTree>
  </p:cSld>
  <p:clrMapOvr>
    <a:masterClrMapping/>
  </p:clrMapOvr>
  <p:transition advTm="29753">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Príroda - Danubeislands.sk"/>
          <p:cNvPicPr>
            <a:picLocks noChangeAspect="1" noChangeArrowheads="1"/>
          </p:cNvPicPr>
          <p:nvPr/>
        </p:nvPicPr>
        <p:blipFill>
          <a:blip r:embed="rId3" cstate="print"/>
          <a:srcRect/>
          <a:stretch>
            <a:fillRect/>
          </a:stretch>
        </p:blipFill>
        <p:spPr bwMode="auto">
          <a:xfrm>
            <a:off x="0" y="-234280"/>
            <a:ext cx="6858000" cy="9378280"/>
          </a:xfrm>
          <a:prstGeom prst="rect">
            <a:avLst/>
          </a:prstGeom>
          <a:noFill/>
        </p:spPr>
      </p:pic>
      <p:sp>
        <p:nvSpPr>
          <p:cNvPr id="2" name="BlokTextu 1"/>
          <p:cNvSpPr txBox="1"/>
          <p:nvPr/>
        </p:nvSpPr>
        <p:spPr>
          <a:xfrm>
            <a:off x="980728" y="0"/>
            <a:ext cx="5328592" cy="369332"/>
          </a:xfrm>
          <a:prstGeom prst="rect">
            <a:avLst/>
          </a:prstGeom>
          <a:noFill/>
        </p:spPr>
        <p:txBody>
          <a:bodyPr wrap="square" rtlCol="0">
            <a:spAutoFit/>
          </a:bodyPr>
          <a:lstStyle/>
          <a:p>
            <a:r>
              <a:rPr lang="sk-SK" b="1" dirty="0" smtClean="0"/>
              <a:t>Jazierko bolo krásne. Plné vodných tráv a kvetov.  </a:t>
            </a:r>
            <a:endParaRPr lang="sk-SK" b="1" dirty="0"/>
          </a:p>
        </p:txBody>
      </p:sp>
      <p:pic>
        <p:nvPicPr>
          <p:cNvPr id="3" name="Obrázok 2" descr="leknica žltá.jpg"/>
          <p:cNvPicPr>
            <a:picLocks noChangeAspect="1"/>
          </p:cNvPicPr>
          <p:nvPr/>
        </p:nvPicPr>
        <p:blipFill>
          <a:blip r:embed="rId4" cstate="print"/>
          <a:stretch>
            <a:fillRect/>
          </a:stretch>
        </p:blipFill>
        <p:spPr>
          <a:xfrm>
            <a:off x="620688" y="6300192"/>
            <a:ext cx="2400267" cy="1800200"/>
          </a:xfrm>
          <a:prstGeom prst="rect">
            <a:avLst/>
          </a:prstGeom>
        </p:spPr>
      </p:pic>
      <p:pic>
        <p:nvPicPr>
          <p:cNvPr id="7" name="Obrázok 6" descr="žaburinky.jpg"/>
          <p:cNvPicPr>
            <a:picLocks noChangeAspect="1"/>
          </p:cNvPicPr>
          <p:nvPr/>
        </p:nvPicPr>
        <p:blipFill>
          <a:blip r:embed="rId5" cstate="print"/>
          <a:stretch>
            <a:fillRect/>
          </a:stretch>
        </p:blipFill>
        <p:spPr>
          <a:xfrm>
            <a:off x="4499117" y="3563888"/>
            <a:ext cx="2358883" cy="1368152"/>
          </a:xfrm>
          <a:prstGeom prst="rect">
            <a:avLst/>
          </a:prstGeom>
        </p:spPr>
      </p:pic>
      <p:sp>
        <p:nvSpPr>
          <p:cNvPr id="8" name="BlokTextu 7"/>
          <p:cNvSpPr txBox="1"/>
          <p:nvPr/>
        </p:nvSpPr>
        <p:spPr>
          <a:xfrm>
            <a:off x="548680" y="3779912"/>
            <a:ext cx="1557029" cy="369332"/>
          </a:xfrm>
          <a:prstGeom prst="rect">
            <a:avLst/>
          </a:prstGeom>
          <a:noFill/>
        </p:spPr>
        <p:txBody>
          <a:bodyPr wrap="none" rtlCol="0">
            <a:spAutoFit/>
          </a:bodyPr>
          <a:lstStyle/>
          <a:p>
            <a:r>
              <a:rPr lang="sk-SK" dirty="0" smtClean="0">
                <a:solidFill>
                  <a:schemeClr val="bg1"/>
                </a:solidFill>
              </a:rPr>
              <a:t>VODNÁ TRÁVA</a:t>
            </a:r>
            <a:endParaRPr lang="sk-SK" dirty="0">
              <a:solidFill>
                <a:schemeClr val="bg1"/>
              </a:solidFill>
            </a:endParaRPr>
          </a:p>
        </p:txBody>
      </p:sp>
      <p:sp>
        <p:nvSpPr>
          <p:cNvPr id="9" name="BlokTextu 8"/>
          <p:cNvSpPr txBox="1"/>
          <p:nvPr/>
        </p:nvSpPr>
        <p:spPr>
          <a:xfrm>
            <a:off x="4437112" y="7524328"/>
            <a:ext cx="816249" cy="369332"/>
          </a:xfrm>
          <a:prstGeom prst="rect">
            <a:avLst/>
          </a:prstGeom>
          <a:noFill/>
        </p:spPr>
        <p:txBody>
          <a:bodyPr wrap="none" rtlCol="0">
            <a:spAutoFit/>
          </a:bodyPr>
          <a:lstStyle/>
          <a:p>
            <a:r>
              <a:rPr lang="sk-SK" dirty="0" smtClean="0">
                <a:solidFill>
                  <a:schemeClr val="bg1"/>
                </a:solidFill>
              </a:rPr>
              <a:t>LEKNO</a:t>
            </a:r>
            <a:endParaRPr lang="sk-SK" dirty="0">
              <a:solidFill>
                <a:schemeClr val="bg1"/>
              </a:solidFill>
            </a:endParaRPr>
          </a:p>
        </p:txBody>
      </p:sp>
      <p:sp>
        <p:nvSpPr>
          <p:cNvPr id="10" name="BlokTextu 9"/>
          <p:cNvSpPr txBox="1"/>
          <p:nvPr/>
        </p:nvSpPr>
        <p:spPr>
          <a:xfrm>
            <a:off x="620688" y="7668344"/>
            <a:ext cx="1446550" cy="369332"/>
          </a:xfrm>
          <a:prstGeom prst="rect">
            <a:avLst/>
          </a:prstGeom>
          <a:noFill/>
        </p:spPr>
        <p:txBody>
          <a:bodyPr wrap="none" rtlCol="0">
            <a:spAutoFit/>
          </a:bodyPr>
          <a:lstStyle/>
          <a:p>
            <a:r>
              <a:rPr lang="sk-SK" dirty="0" smtClean="0">
                <a:solidFill>
                  <a:schemeClr val="bg1"/>
                </a:solidFill>
              </a:rPr>
              <a:t>LEKNICA ŽLTÁ</a:t>
            </a:r>
            <a:endParaRPr lang="sk-SK" dirty="0">
              <a:solidFill>
                <a:schemeClr val="bg1"/>
              </a:solidFill>
            </a:endParaRPr>
          </a:p>
        </p:txBody>
      </p:sp>
      <p:sp>
        <p:nvSpPr>
          <p:cNvPr id="11" name="BlokTextu 10"/>
          <p:cNvSpPr txBox="1"/>
          <p:nvPr/>
        </p:nvSpPr>
        <p:spPr>
          <a:xfrm>
            <a:off x="4941168" y="4499992"/>
            <a:ext cx="1281505" cy="369332"/>
          </a:xfrm>
          <a:prstGeom prst="rect">
            <a:avLst/>
          </a:prstGeom>
          <a:noFill/>
        </p:spPr>
        <p:txBody>
          <a:bodyPr wrap="none" rtlCol="0">
            <a:spAutoFit/>
          </a:bodyPr>
          <a:lstStyle/>
          <a:p>
            <a:r>
              <a:rPr lang="sk-SK" dirty="0" smtClean="0">
                <a:solidFill>
                  <a:schemeClr val="bg1"/>
                </a:solidFill>
              </a:rPr>
              <a:t>ŽABURINKA</a:t>
            </a:r>
            <a:endParaRPr lang="sk-SK" dirty="0">
              <a:solidFill>
                <a:schemeClr val="bg1"/>
              </a:solidFill>
            </a:endParaRPr>
          </a:p>
        </p:txBody>
      </p:sp>
      <p:pic>
        <p:nvPicPr>
          <p:cNvPr id="15" name="~PP3611.WAV">
            <a:hlinkClick r:id="" action="ppaction://media"/>
          </p:cNvPr>
          <p:cNvPicPr>
            <a:picLocks noRot="1" noChangeAspect="1"/>
          </p:cNvPicPr>
          <p:nvPr>
            <a:wavAudioFile r:embed="rId1" name="~PP3611.WAV"/>
          </p:nvPr>
        </p:nvPicPr>
        <p:blipFill>
          <a:blip r:embed="rId6" cstate="print"/>
          <a:stretch>
            <a:fillRect/>
          </a:stretch>
        </p:blipFill>
        <p:spPr>
          <a:xfrm>
            <a:off x="6299200" y="8585200"/>
            <a:ext cx="304800" cy="304800"/>
          </a:xfrm>
          <a:prstGeom prst="rect">
            <a:avLst/>
          </a:prstGeom>
        </p:spPr>
      </p:pic>
    </p:spTree>
  </p:cSld>
  <p:clrMapOvr>
    <a:masterClrMapping/>
  </p:clrMapOvr>
  <p:transition advTm="659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Príroda - Danubeislands.sk"/>
          <p:cNvPicPr>
            <a:picLocks noChangeAspect="1" noChangeArrowheads="1"/>
          </p:cNvPicPr>
          <p:nvPr/>
        </p:nvPicPr>
        <p:blipFill>
          <a:blip r:embed="rId3" cstate="print"/>
          <a:srcRect/>
          <a:stretch>
            <a:fillRect/>
          </a:stretch>
        </p:blipFill>
        <p:spPr bwMode="auto">
          <a:xfrm>
            <a:off x="0" y="-234280"/>
            <a:ext cx="6858000" cy="9378280"/>
          </a:xfrm>
          <a:prstGeom prst="rect">
            <a:avLst/>
          </a:prstGeom>
          <a:noFill/>
        </p:spPr>
      </p:pic>
      <p:sp>
        <p:nvSpPr>
          <p:cNvPr id="4" name="BlokTextu 3"/>
          <p:cNvSpPr txBox="1"/>
          <p:nvPr/>
        </p:nvSpPr>
        <p:spPr>
          <a:xfrm>
            <a:off x="260648" y="0"/>
            <a:ext cx="6336704" cy="2308324"/>
          </a:xfrm>
          <a:prstGeom prst="rect">
            <a:avLst/>
          </a:prstGeom>
          <a:noFill/>
        </p:spPr>
        <p:txBody>
          <a:bodyPr wrap="square" rtlCol="0">
            <a:spAutoFit/>
          </a:bodyPr>
          <a:lstStyle/>
          <a:p>
            <a:r>
              <a:rPr lang="sk-SK" b="1" dirty="0" smtClean="0"/>
              <a:t>Vo vodičke plávalo veľa rýb. S nimi sa vodník nemohol porozprávať, lebo rybám sa rozprávať nechcelo. Chceli sa iba hrať na naháňačku. Ryby vedia rýchlo plávať. Chvost používajú ako kormidlo. Vodníka </a:t>
            </a:r>
            <a:r>
              <a:rPr lang="sk-SK" b="1" dirty="0" err="1" smtClean="0"/>
              <a:t>Čľupka</a:t>
            </a:r>
            <a:r>
              <a:rPr lang="sk-SK" b="1" dirty="0" smtClean="0"/>
              <a:t> popreháňali po celom jazierku hore, dole. A keď sa im už naháňať nechcelo, ukryli sa pod kameň, alebo  za vodnú rastlinu a vodník </a:t>
            </a:r>
            <a:r>
              <a:rPr lang="sk-SK" b="1" dirty="0" err="1" smtClean="0"/>
              <a:t>Čľupko</a:t>
            </a:r>
            <a:r>
              <a:rPr lang="sk-SK" b="1" dirty="0" smtClean="0"/>
              <a:t> ich hľadal. </a:t>
            </a:r>
          </a:p>
          <a:p>
            <a:r>
              <a:rPr lang="sk-SK" b="1" dirty="0" smtClean="0"/>
              <a:t>Toľko rýb bolo v jazierku, že ani spočítať sa nedali. Najviac bolo kaprov, pstruhov, úhorov a šťúk. </a:t>
            </a:r>
            <a:endParaRPr lang="sk-SK" b="1" dirty="0"/>
          </a:p>
        </p:txBody>
      </p:sp>
      <p:pic>
        <p:nvPicPr>
          <p:cNvPr id="12292" name="Picture 4" descr="MO SRZ Štúrovo"/>
          <p:cNvPicPr>
            <a:picLocks noChangeAspect="1" noChangeArrowheads="1"/>
          </p:cNvPicPr>
          <p:nvPr/>
        </p:nvPicPr>
        <p:blipFill>
          <a:blip r:embed="rId4" cstate="print"/>
          <a:srcRect/>
          <a:stretch>
            <a:fillRect/>
          </a:stretch>
        </p:blipFill>
        <p:spPr bwMode="auto">
          <a:xfrm>
            <a:off x="476672" y="4499992"/>
            <a:ext cx="2564111" cy="2016224"/>
          </a:xfrm>
          <a:prstGeom prst="rect">
            <a:avLst/>
          </a:prstGeom>
          <a:noFill/>
        </p:spPr>
      </p:pic>
      <p:sp>
        <p:nvSpPr>
          <p:cNvPr id="5" name="BlokTextu 4"/>
          <p:cNvSpPr txBox="1"/>
          <p:nvPr/>
        </p:nvSpPr>
        <p:spPr>
          <a:xfrm>
            <a:off x="1268760" y="6084168"/>
            <a:ext cx="833883" cy="369332"/>
          </a:xfrm>
          <a:prstGeom prst="rect">
            <a:avLst/>
          </a:prstGeom>
          <a:noFill/>
        </p:spPr>
        <p:txBody>
          <a:bodyPr wrap="none" rtlCol="0">
            <a:spAutoFit/>
          </a:bodyPr>
          <a:lstStyle/>
          <a:p>
            <a:r>
              <a:rPr lang="sk-SK" dirty="0" smtClean="0">
                <a:solidFill>
                  <a:schemeClr val="bg1"/>
                </a:solidFill>
              </a:rPr>
              <a:t>KAPOR</a:t>
            </a:r>
            <a:endParaRPr lang="sk-SK" dirty="0">
              <a:solidFill>
                <a:schemeClr val="bg1"/>
              </a:solidFill>
            </a:endParaRPr>
          </a:p>
        </p:txBody>
      </p:sp>
      <p:pic>
        <p:nvPicPr>
          <p:cNvPr id="12294" name="Picture 6" descr="Horúčavy uberajú z vody, najviac trpia zvieratá: Komu ide o život ..."/>
          <p:cNvPicPr>
            <a:picLocks noChangeAspect="1" noChangeArrowheads="1"/>
          </p:cNvPicPr>
          <p:nvPr/>
        </p:nvPicPr>
        <p:blipFill>
          <a:blip r:embed="rId5" cstate="print"/>
          <a:srcRect/>
          <a:stretch>
            <a:fillRect/>
          </a:stretch>
        </p:blipFill>
        <p:spPr bwMode="auto">
          <a:xfrm>
            <a:off x="3645024" y="3779912"/>
            <a:ext cx="3019856" cy="2016224"/>
          </a:xfrm>
          <a:prstGeom prst="rect">
            <a:avLst/>
          </a:prstGeom>
          <a:noFill/>
        </p:spPr>
      </p:pic>
      <p:sp>
        <p:nvSpPr>
          <p:cNvPr id="7" name="BlokTextu 6"/>
          <p:cNvSpPr txBox="1"/>
          <p:nvPr/>
        </p:nvSpPr>
        <p:spPr>
          <a:xfrm>
            <a:off x="3861048" y="3923928"/>
            <a:ext cx="936475" cy="369332"/>
          </a:xfrm>
          <a:prstGeom prst="rect">
            <a:avLst/>
          </a:prstGeom>
          <a:noFill/>
        </p:spPr>
        <p:txBody>
          <a:bodyPr wrap="none" rtlCol="0">
            <a:spAutoFit/>
          </a:bodyPr>
          <a:lstStyle/>
          <a:p>
            <a:r>
              <a:rPr lang="sk-SK" dirty="0" smtClean="0">
                <a:solidFill>
                  <a:schemeClr val="bg1"/>
                </a:solidFill>
              </a:rPr>
              <a:t>PSTRUH</a:t>
            </a:r>
            <a:endParaRPr lang="sk-SK" dirty="0">
              <a:solidFill>
                <a:schemeClr val="bg1"/>
              </a:solidFill>
            </a:endParaRPr>
          </a:p>
        </p:txBody>
      </p:sp>
      <p:pic>
        <p:nvPicPr>
          <p:cNvPr id="12296" name="Picture 8" descr="Šťuka severná (Esox lucius) – STUBA DIVERS Lokality"/>
          <p:cNvPicPr>
            <a:picLocks noChangeAspect="1" noChangeArrowheads="1"/>
          </p:cNvPicPr>
          <p:nvPr/>
        </p:nvPicPr>
        <p:blipFill>
          <a:blip r:embed="rId6" cstate="print"/>
          <a:srcRect/>
          <a:stretch>
            <a:fillRect/>
          </a:stretch>
        </p:blipFill>
        <p:spPr bwMode="auto">
          <a:xfrm>
            <a:off x="3501008" y="6948264"/>
            <a:ext cx="3076934" cy="1512168"/>
          </a:xfrm>
          <a:prstGeom prst="rect">
            <a:avLst/>
          </a:prstGeom>
          <a:noFill/>
        </p:spPr>
      </p:pic>
      <p:sp>
        <p:nvSpPr>
          <p:cNvPr id="9" name="BlokTextu 8"/>
          <p:cNvSpPr txBox="1"/>
          <p:nvPr/>
        </p:nvSpPr>
        <p:spPr>
          <a:xfrm>
            <a:off x="3645024" y="8028384"/>
            <a:ext cx="801823" cy="369332"/>
          </a:xfrm>
          <a:prstGeom prst="rect">
            <a:avLst/>
          </a:prstGeom>
          <a:noFill/>
        </p:spPr>
        <p:txBody>
          <a:bodyPr wrap="none" rtlCol="0">
            <a:spAutoFit/>
          </a:bodyPr>
          <a:lstStyle/>
          <a:p>
            <a:r>
              <a:rPr lang="sk-SK" dirty="0" smtClean="0">
                <a:solidFill>
                  <a:schemeClr val="bg1"/>
                </a:solidFill>
              </a:rPr>
              <a:t>ŠŤUKA</a:t>
            </a:r>
            <a:endParaRPr lang="sk-SK" dirty="0">
              <a:solidFill>
                <a:schemeClr val="bg1"/>
              </a:solidFill>
            </a:endParaRPr>
          </a:p>
        </p:txBody>
      </p:sp>
      <p:pic>
        <p:nvPicPr>
          <p:cNvPr id="12298" name="Picture 10" descr="Úhor európsky Anguilla anguilla"/>
          <p:cNvPicPr>
            <a:picLocks noChangeAspect="1" noChangeArrowheads="1"/>
          </p:cNvPicPr>
          <p:nvPr/>
        </p:nvPicPr>
        <p:blipFill>
          <a:blip r:embed="rId7" cstate="print"/>
          <a:srcRect/>
          <a:stretch>
            <a:fillRect/>
          </a:stretch>
        </p:blipFill>
        <p:spPr bwMode="auto">
          <a:xfrm>
            <a:off x="332656" y="7092280"/>
            <a:ext cx="2726162" cy="1512168"/>
          </a:xfrm>
          <a:prstGeom prst="rect">
            <a:avLst/>
          </a:prstGeom>
          <a:noFill/>
        </p:spPr>
      </p:pic>
      <p:sp>
        <p:nvSpPr>
          <p:cNvPr id="11" name="BlokTextu 10"/>
          <p:cNvSpPr txBox="1"/>
          <p:nvPr/>
        </p:nvSpPr>
        <p:spPr>
          <a:xfrm>
            <a:off x="1628800" y="7020272"/>
            <a:ext cx="753732" cy="369332"/>
          </a:xfrm>
          <a:prstGeom prst="rect">
            <a:avLst/>
          </a:prstGeom>
          <a:noFill/>
        </p:spPr>
        <p:txBody>
          <a:bodyPr wrap="none" rtlCol="0">
            <a:spAutoFit/>
          </a:bodyPr>
          <a:lstStyle/>
          <a:p>
            <a:r>
              <a:rPr lang="sk-SK" dirty="0" smtClean="0">
                <a:solidFill>
                  <a:schemeClr val="bg1"/>
                </a:solidFill>
              </a:rPr>
              <a:t>ÚHOR</a:t>
            </a:r>
            <a:endParaRPr lang="sk-SK" dirty="0">
              <a:solidFill>
                <a:schemeClr val="bg1"/>
              </a:solidFill>
            </a:endParaRPr>
          </a:p>
        </p:txBody>
      </p:sp>
      <p:pic>
        <p:nvPicPr>
          <p:cNvPr id="14" name="~PP2541.WAV">
            <a:hlinkClick r:id="" action="ppaction://media"/>
          </p:cNvPr>
          <p:cNvPicPr>
            <a:picLocks noRot="1" noChangeAspect="1"/>
          </p:cNvPicPr>
          <p:nvPr>
            <a:wavAudioFile r:embed="rId1" name="~PP2541.WAV"/>
          </p:nvPr>
        </p:nvPicPr>
        <p:blipFill>
          <a:blip r:embed="rId8" cstate="print"/>
          <a:stretch>
            <a:fillRect/>
          </a:stretch>
        </p:blipFill>
        <p:spPr>
          <a:xfrm>
            <a:off x="6299200" y="8585200"/>
            <a:ext cx="304800" cy="304800"/>
          </a:xfrm>
          <a:prstGeom prst="rect">
            <a:avLst/>
          </a:prstGeom>
        </p:spPr>
      </p:pic>
    </p:spTree>
  </p:cSld>
  <p:clrMapOvr>
    <a:masterClrMapping/>
  </p:clrMapOvr>
  <p:transition advTm="398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2" descr="Príroda - Danubeislands.sk"/>
          <p:cNvPicPr>
            <a:picLocks noChangeAspect="1" noChangeArrowheads="1"/>
          </p:cNvPicPr>
          <p:nvPr/>
        </p:nvPicPr>
        <p:blipFill>
          <a:blip r:embed="rId3" cstate="print"/>
          <a:srcRect/>
          <a:stretch>
            <a:fillRect/>
          </a:stretch>
        </p:blipFill>
        <p:spPr bwMode="auto">
          <a:xfrm>
            <a:off x="0" y="-234280"/>
            <a:ext cx="6858000" cy="9378280"/>
          </a:xfrm>
          <a:prstGeom prst="rect">
            <a:avLst/>
          </a:prstGeom>
          <a:noFill/>
        </p:spPr>
      </p:pic>
      <p:sp>
        <p:nvSpPr>
          <p:cNvPr id="10244" name="AutoShape 4" descr="data:image/jpeg;base64,/9j/4AAQSkZJRgABAQAAAQABAAD/2wCEAAkGBxQTEBUUExQUFhUVFBUVGBUUFRYUFRgYFhQWFhgVGBUaHCggGBolHRYVITEiJSkrLi4uGCAzODMsNygtLi4BCgoKDg0OGxAQGywkICQsLCwvLSwsLCwsLCwsLCwsLCwsLCwsLCwsLCwsLCwsLCwsLCwsLCwsLCwsLCwsLCwsLP/AABEIAQkAvgMBIgACEQEDEQH/xAAcAAABBQEBAQAAAAAAAAAAAAAAAQQFBgcDAgj/xABKEAACAQIDBAYFCAcHAgcBAAABAgMAEQQSIQUxQVEGE2FxgZEHIjKhsRQjQlJicpLBM1OCorLR8CRDY3PC4fE0wyVEg5Ojs+IX/8QAGQEAAgMBAAAAAAAAAAAAAAAAAAUCAwQB/8QAJxEAAgIBBAAGAwEBAAAAAAAAAAECAxEEEiExEyIyQVFxFDNhBSP/2gAMAwEAAhEDEQA/ANwFFAptPKQ1rgCwO6/Gg4OaKaCRjoHH4f8AekWVtdQLfZvxP8qDo8ryWFVnpdt9sNB6jKZZCUjDKbA5STIRfUKBu4kgcayeeR3ctJJI0l9XZ2zg9hB9Xsy2HKqLdRGvsvq08rFk38mq10g6aYfDEpcyyjQxx2JU/wCI17JvGh1PAGqDL04xMuFSFWKkArJOD68gBIGQj2bi133k3tbfVfVbDQf8nee0nfftqm3VKPEey6nRuXMui04zp9jHPqdXCOSr1jfjfT92mcfTDHA3+Usexo4SPIRg++qlitsxobZZCBvKxsVHidPKnuGxCyKGQ3U7iP5cDWaVty8zZqjTT6cF72X6RZFIGIiV1+tF8234WJVvxCr1snbcOITNE4a3tKbq68bOhsVPfWHV2wuJaNsyMyNYgMhswB3jkR9k3HZfWp1ayS4kV2aKL5hwWfbPTmaR26hzHGGIUoqFmAJGcs6sADa4AG7eb6BNjdNsQretIZ14owjzEDf1boq3a1/VYG+64qlToLInAkKe0KhNv3RTldPZ0sdLaa89Kreonu3ZLI6avbtaN8wWKSWNZEIZXUMpHEEXFd6qHo1xRbDyJwSUkd0qLKR3ZmerhTSEt0UxVOO2TQlFLRUyIlFLRQAlFLRQAlFLRQAlFFcppbW3a33m26g4hJvaXxptwbu/Nq65ySN2l9xvv8K5qLhh2fm1B0z70qX+VYbl1Ulu/rI83uy1RNsZiSkdszLfXSwBI1PC+g7r1uG3djxYqMJMtgrBlYNldWGl1I3doO8aEGsqwWwxPtGSBJGCBpLyMAWEcBVCBpbMXc2Nt2uprHdS3PKN1F0VDD9iu7O2d1YLXLvYZnbtt6qjgOzsp8FJOgJ8q8S7Vwbl1wrznKSfnshWRQ1meNlAIIABswsQDuNOMMwBPhx7DWS6qSl5jVTbGUcxOLOQbetfkoLG3Oy3IGm+ueHjQZmS3rkE5ToTzsNL1KdLNvy4DZWCbCEJJigJZJgFZszRq5XUH69hfcEtUHsvab4iNJpAM8gfOVUKHZHC9ZlGgJBANt5S+8mrbNLsr3JlVeq32bWh7RRRWE3Hl0Bt2G477Efma9Cu0UOZXN7EAWvu1a1z2d1WfDejzFM9pHhjS+rozSNa/wBFSoANuJJtyNWwqlZ0VWXRr7LD6LYCMPI53PLZe6NFQ/vBx4VdqabNwSQxJFGLIihQN+7iTxJ3k86d04hHbFISzluk2FFFFTIhRRRQAUUUUAFFFFACUjKDvpaWg4htIgDLYDj+VcODd35tTmb2l8fyptwbuPxeg6OkhUW0HlWH7N2s0GLOJUZ7yYjMhNs8cspcgHg1wrDhpbS9av0v24MLhGe46xh1cSn6UjKcvgNWJ5A1g+2GyRItzYsFJvwsd/eQKyXzalFLs2aWrepZ6O2E2LBLNJ8hgxjgkjK6xdVFnPrRiRHIY2uACwsGvqakNo4DEwjNNhpFUn2iVI8WBIHmK5dHOmc2Ei6pUieO5bK4IIJ1Oo4X5152500xOJQxkrHGSLqgOtiCLsxJt2C1QtlCfLNtWmnW8R6H+A6Q2w5w0kOHxMVyyw4jMrJc39UhTmUEkjda+htYBtK5ZsxCLoFVIlyRRot7JGnAXLG+pJY9wp82JIYZdXuLa63uPju8at5qi+ye1Jvg7HTwhPKEooJtv95tXmNwRcG4PGsheOYR83MOPUvbwBreMPJmUMPpAHzF6wzZQu5X6yMvurYuik/WYLDOd7QRE9+QX99MNC/Uhdr16WS1FFFMBeFFFITQAtN8ZjEiQvK6oii5Z2CqO8nSqr0v6cx4UmKIdbON63skdxoZGHHcco17t9ZVtXak2JfPPI0jcBuRfuRjRe/U8yaot1EYcF9WnlPn2NQxvpJw4YrDHLNb6QyongXIYjtC02h9JOvr4V7f4ciO34Wy/GsuBp9hJcw13j+r1hlrLFyjdHR19M3PZG2IsTHnhcMu47wyn6rKdVOo0NSFYjsPa7YSdZlvl0WVeDR31NuLKPWHcRxraonBAINwRcHgQdb1uouVscmC+l1Swe6WkpavKEc5Yr8SLcqa4pEjRnZiqqpZjfgASSffT6qj6TsQV2eyg/pZIoz90uGYeKqw8ajKW1Nkox3NIzjbu2Hxc5me4FiI0P0IydBb6xsC3gNwFReLw4kQo24+YI3EdtdaKSSm3LcPYQUY7UVbE7Pmi3eut9Cuu82F13g1xGEnfTI/iMo99qtOK9kdjxn98V2q7x2lnAYfWSH2RsXqyHkILDcBuXtvxNTFFFUSm5PLJJYOEuGDn1tRplAJAHb2mljYhsrG9xdW49oPaL/1au1cZvbTvb+A/wA66nng41gkNmtaVe8jzBrV+gMl8Ei/q3mj8Fle3uIrIoHs6nkw+Naf6PJdMQnKVXHc8Sj+JHrTonibRk1qzBP+lxooopoKxDVD9InS5oB8nw7WmZbu4/ukN7W4dYeAO4a8r27bm0lw+HkmfdGha3M/RUdpNh418/zzvI7SSG7yMXc82O/wGgHYBWbUW7I4XZo09W+WX0cwPzOupJOpJJ1JJ3mloopW+Rp/Ar3C9mBrxRQdJa1ap6O8WX2fGDviLw+EbFU/cyVlURuoPZWg+iuX5vEJ9WVWH7cSj4qav0DxY0Z9es1pl7paSlpsKUFU/wBKEBbAFgL9VLE5+7myMe4B79wNXCuGKw6yIyOAyspVlO4gixFRlHcmiUZbWmYFRUv0j6NS4NjdWeC/qTAXAHASW9hgNMx0Ohvc2qHVgRcEEcxrSWyqUHhoeV2RmspnjER5kYDQkaHkd4PnavUUmZQRx4cjxHeDTrZWAkxMohgALHex1RALXZz2XHqjU+8Wfa3QJldlwhBKRxFo3NjIWzhpFc6ByVJIOhJ3rre2FEpQyiueohCWGyoUU6xWzJ4zaTDzqf8AKdx+NAV99Q52xDmCq2ZibBVBuTy10FU+FPOMFqsi+mPq4RHMxbgBlXt1uxHZcAeHbQUZ/a9Vfqg3J7yNw7B513Ao9KO9hV/6B4q2Mtwmw179sTqQO8iZvw1QKsfRrGdXJhn3BJhG33ZLxeV3Q/s1PTy22Ir1Ed1bNhopBS06EhQvS9irYWKL9bML90al/wCIIayqtI9MY0wvLNN55U/K9ZvSzVvzjPSLyBRRRWU1BRRRQBJYY+oP641ePRVJ89il+xh2/enB+AqjYT2B4/E1dfRaf7XP2wR+6R/51PR/uK9Ws0ml0tJS06EqCktS0lB0CoqKxPRjByNmfC4dm5tChPnbWpaiuYyGSH2hhlhWOSNVRYXuQgCgRsMr6DgAQ37FdMV6mIibg6vEe/8ASJ/DIP2hUjKoIIIBBFiDuI5VU8ftOKG+EmkyMqrJBKwJWwYlLn6yMoB5i3M0ZSO4bLBtjECLDyyHTJG7eSk18l7Fa+JjJ4yA+ZvW4eknptG2ynSI3kmARgL/ADYJ9a5tu0sOd6xPo4l8TH2G/kDVVrTXBt0sGuWXuivET3uPqm3uBv7690mGYVIbOu0ciDRrXU8mtofMLUfXfAYpUlGZgLgjXf5eFCznKOPGMM3DZGNE0EUo3SRo/wCJQSPfTyqf6OdqI8DxBwxilawBF8kh6wab7Asy/s1cKeweYpiGa2yaKJ6XsNfCRSfq51v3SK0fxK1lNb50o2Z8pwc0PF0OXscesh8GC1gSG4BtbsO8dlYNZHlSN2jn5XEWiiisZtCiiigCRwvsD+uJq6ei7/q5v8hPfI38qpeF9gVd/RUv9oxJ5RQDzec/lU9J+4r1f6WaTS0lNcdtGKFc0siIOBdgt+wX3nup0JkN9s7QaIIqKGklfIgJIW+UszORqFAUk27BxqL2bticY35LN1T5oTMHiR48uVlXKys73vfQg8DpXqOcz4gTBXWKON0TrFKM7SMhLhGAZVASwJAvmPAXLPYM4j2lio5RaWfq3hYjR4o47dWp5oS7EfavUG+Szb5clxoryDS3qZWBrPPSxhP+ml4hpIj3Ooce+L31e8djFijaRyQqAsbAk9wA1JO4AbzWZdOOlMeIiEOUpIsysAWVrgK6uPVPtDMLjXfv0qm/Gxpl1Ce9NFPmjDKVYXBFiDy/r4VH7M2MkLFlJYkWGa2gPdUlXFhINBlPIm4I7xY5vdSiMnjGRy0GF3Mecj+45fyrtXiGPKoHIb+J5k/1xrnK5YlV4e0w4aeyPtH3b652w6QM5Y2U2UaFxvJ+qp7OJ4cNdzjDvk0Q5fumxJ5k7ye+kw+QAXU6C1rCw7AL612eVTvQ+QHwNSa9iOWPMDiyzjMSHB9SRfVkU9jD/g8b1qHRLbhnjZZLddEQGtoHUi6SgcAbEW4FT2Vj7DLYjcdQePOxq69EsTlxsLcJkkiI7SolXy6t/M1fpbXGe19Mz6qtSg5e6NMNYJ0twPUY/ERgWHWGRfuy/OeVyw8K3usm9LmDy4uGUf3kJQ98Tlh42lP4a26qOYZMWlliz7KPRRRSoahRRRQBJweyO6tA9Fcfq4l+ckafhjzf9yqCq6Vpvoyhtgi36yeVvwt1Q/8Arq7QLNrZRrnirA96T7VyNHF1nVK6u7yDV8qlFEcQ1JkdnFrAmwNtSCI7C4Vr3gw4hJ0OJxN5JyOYUkuf22W3I13xT5MZI8sUzuAqYcxwvIBGUUuA4GVGMma+Yroq8AKNoS4gRNI/9nQWCogSXESMxAVLsDGjMxC2AffvFNGLY4SH2JleONQitK5sgzEAE21eRgLKuhJIHYBewqndP5HSKAyyqJuvLRtArxMoCHMAS7E7wCRbQ7qktobUOz8JDGQZsRISAq3dnkcl5GsouwDMdw3cq57O6JSYzPNtIEMyZIYlNjCCc2fTc9wNDfS9ycxFVSW7hFyajyysYbpfjkGmILf5iI/vAB99d26dY8/3kQ7odfe5qK2/sKbAvllGaMn1JlHqNfcD9RvsnfwJpirX3VgnZdB4bNsK6ZrKRN4fbmImxMAnnkdDiIrp6qR+2LXVQAfWsdb1XcehDq9iSjMCBa/rXF/A/nXWVrKSDYj1gd5upDL43Ap/tdyZmLAByFLhRZRJkXrAOzNmqLnJwyyarjGeEMI5Q1wLgjeDoR3j+hSyyBRdiAOZrxLh1Ygm9wCNGZdDv3Gljw6g3A15m5Pmdaq8pasngln3XVfrHRj3Dh3nX412RAosBYDhS0UOR1L5O2HgDLclt53HkTXiePKba7r60sM5UWsDv48z3V5lkLG9rWFudd4wR5ydJf0afs/Cp/o5JaXCHliFXzDp8GqtZyQvAAAa87WvVi6KjNNhRzxP8CPJ/pqdfNkSFnFcs/BsNUL0v4a+Fhk/V4gX+68brb8WTyq+1VPSfFfZkv2WhbymT+dN7FmLQnqeJpmM0UUUlHQV7jW7AdorxXfBrdu7/iuPoEPpHCgk7gCfLWtl6KYQxYHDoRZhChb7zDM3vJrIMJhetliiH97KkZ+6WGf9wOfCt1UaVs/z4+VyMf8AoS8yiKKrnSyVkaCTq5ZUjd2KwrnYv1ZSO68ruTc6AgGrHRamLWRcmVPorsWUytjcWAJ5FyJHcMIItDkBFwXJFyR3c72wUAUtCWDrbbyccTArqVdVZWBBVgGUg7wQdCKzTpx0Lw2HhM8UjQ+sqCM+vEWdgqqASCg7jYcuB1Cq70x2RPiET5OyB0Ym0hZV9YZcwZQbMBmsbH2juNiIzimuUSrk4vh4Mow2GMDZ5SDIpvHEL2VraSy3GljqqEXvYkDdTGeextvY62v5sx5a76uX/wDNcUyi+IhjbiFR5P3yV88tUmTZbJJIha5WR4zkBu5R2S5YknW19OdqW2VNLMlhDOqyLbUXlkjsbZUuLlKREKqC8krAsqaXAsCLsTwBHPleRxfQfHIRlCSmxJCSAHeNMslhx51oPRvZIw2BSMLY2zuB9ZiGbvPD9mpZPbH3W+K1dGiG0zz1E92UzHo+jeMygnDygnkI294c02x+xMXEju8LqiLmZmaJewC2e5JOgsDWzxhgLZfeOffUbtrYC4xQkpkRA6vZGUZiua2bQ3Avcdtq69PA5+TP3MZimtqeWutKMbf2VZhzUEjztr4Vr+z+hGCiIYQ52GoaVmlseYDHKD3CqL02jtjpu3IfONf5VnspUFuZqqvc5YRAxShhcfy+NW7oIl8Vh+xpm8o2H5mqpVs6DNbE4btaZfONz/pquj9qJ3/qkatVc9IY/wDC8T/lg+TqasdVr0jvbZeI7VRfxSIPzpxL0sTx7RidFFFJWOgp7gU0J5m3lTMVKRLYAcqrm+ME4LnJZ/R1gesx2c+zBGW/bkOVf3RL5itVAqp+jfZ/V4MSEWbEMZT92wWMfgVT3sattOtPDZWkJtRPfY2JS0lLVxQgooooOhRaiigBCKxrZc0KYyeadvVjxGIKoBmZ36+TLYcha9zYXtWymsI2XhuvxKqN0s7k9zSs5P4b1k1b9P2atKs7vo2LZ2JMsKOy5c6hspN7BhcAnna16Ro8u/NYaBlvuNtDbuFO1WwAHClqxdFeBlmX67eDEnyrrBGb3Ja3AE3v2mnFFABWV+kKMjHE/WjQjwuvxFapVQ6f4SKVBaSMTxjMqMyqzId4AJ5i47R21RfHMC6iW2ZmtWLoq9psK31cTb8aPGPfIKrtSWzp8kbN+qeOXwjZXP8ACawVPE0/6MbVmDX8NxFUv0sYjLgAt9ZJ4lH7JMh9yGrkjXrL/THj7yYeAb1DzHx+bT/ueVOLniDE1KzNIoFFIDS0oHJ2wkd27tal9n7POImSBb3lbKSPooBeRuyy3seZWmeFjsvada0b0ZbIsjYphrKMsf8AlA3z/tnXtAWpUV+LZ/EQvs8Kt/LLvCgVQALACwA4AbhXSktS06EolLSUtBxBRRRQdCiiigBttGfq4ZHP0EZvwqT+VZL6NMPfFR3+hCzeOVV/1GtB9IOIybNxH206od8pEenb61Ur0a/9W/8AlH+NKx6h5nFGvTr/AJyZplFFFWFYUUUUAFUn0l7NzRpOBqhyN91tx8G/iq7Uw29hOtw0sf1o2A77XHvAqFkd0WiUJbZJmK082aoYuh3OjL56fAmmddsJJldT269x0NKlwOOzaejWL63BwScWiS/3gAGHmDWK9NNpfKNoTyDVVbqUP2YiV97dYfGrhB0l+S7OxMYPzqvaEcT8pzOGtyVuuPclZoq2FhwFqY325gl8iyirbNv4OsRpzhYsx7BTaBSTYVMYaAkrGilnchVUb2Y/AaEk8ACeFYXlvC7N6wll9Ej0f2QcXiFh1yAB5WHCO9so7X1UdmY8K2iGMKAFAAAAAGgAAsAOyojorsFcJBk0Z2OeR7WzvYD8IAAHYBU0Kbaenw44FOou8SefYWiiirygSlpKWg4goopCaDotJURP0nwaOUfFYdXGhVpkBHYRfSpKDEK6hkZWU7ipDA9xFcygaZRvSxjPm4IQfbkMjDmsSkD990PhUB6O5bY0D60br5Wb/TTbp3tLrtoy2PqwqsA5XW7uR+0wX9im/RWfJjYG/wAQL+MFfzpZdPN30NKq8UfZslFAorYYgooooAKRxcUtIaAMKlWzMOTEeRIrxXTEG7sftN/Ea5MwAuSABvJ0HnSh8scro77Zh6yBJgLtECG+6bBj4WDd2bnUIBUrhMfIAcgAVuLgnxC6e/s0NNY8AB9J+4WAHYNN1WZwsNkGm3lHTAx2PEk2AAFySTYAAakndatZ6D9F/k69dMPn3FraHqkOuQEaZj9Ijfu3Cst2c7wSiWKRldb2JCPa++wZSAeFxrv51dthekR0YLi1UoTbroxlKfakQkjLzK7uVta06Z1qWW+TLqla44S4NMFLXiJ7i/A6i1e6ZCwKKKKAEpaSloOIKp/pQ2m8OBIjYq0zrFmBsQpBZ7HgSqsL8L3q4VSfS1hS2BDgE9VKjn7rXjJ7hnv3A1CedrwWV43LJk2CAFwLAW3DdUnszaMuFcyQNkbeV+g/Y6bj37xwNRWHaze6npH50n3SjLKY52xlHDQ1wcpYlmN2e7k82Y5mPiSTT2KQqysN6sGHepBHwqKwnqkA/ROU+Gl/Kx8akq5P1ZJRS24NfwHSKOXEmFf1SSKfrZhmIHcpQ+J5VNVheHxDRuroxDKQVPK35W0tWj7D6cQyALP80/En9Ge0Nw8a2VXqXEjBbQ48x6LbRXmOQMAVIIOoI1B7jS1oM+RaY7cxnU4aWQ/RRiO+xCjztTnETqilnYKo1JJsB3msw6Y9JPlLBI7iFTccC7fW7hwHjVVtihEsqrc5cFZZrC50tqTXFEzkMw03qvwZu3XQcK70UtTGmBTSUUVwlgKKKCeddRxmuejbEl9nR5jco0kV/spIwUeC5R4VaKrno+wRi2dCGBDOGlIO8GV2kA8AwHhVjp7D0oQz9TwFFFFSIiUtJS0HEFN8bhVljeNxdHUqw5hhYinFIRQdPnba+y3ws7wSatGdG+uh9iQd4HmCOFJBPcWO+ti6b9FFxkQK2WeMHq3O4jjG+l8h9x15g4xjMLJFI0cqFHXere4g7mXkRSy+hxeV0NNPepLD7POLSzgjcwse8bm8tPAU6ge47tKZV6iksaztcGhPDH9FIpuNKWqi0ebP2tNB+ikdOwG6/hNx7qk26Z4y36Ud+RL/AAqAoqSskuEyDrg3lod4/acsxvLIz23AnQdyjSmlFFcbz2SSS6CkA1uRcWtvtxpaKAPaBSQMgF78f9qIYlu9xu/3oi9oePwNeovak/rnU1yQfB4QqbXQC/EE8ae7G2QcTio8PvVjmc8ol1e/fone1RxOg7SoAGpJJACgcSTYAcTWt9CNgnDqXkHz0qqW3eotyVjv2XJPaTyFX6erfLL6Rn1FuyOF2y0ILCvdNMQ5N7GwFvE17kY5rAgaA7r8TTUVDiim2dgRqNSBu/3pwKAClpKWg4gryWoZqyLpx02lxDth8GxSEXV51uHkO4rGfopoQW3nhpvhOagssshBzeEWbpf6RIcMTFCBNPuIBPVp95gDmI+qviV31lG1NpzYuXrMQxdhcAk5cgOuVEXRRu43Nhe9q8QQxpooLnccuvm24eJ8KcBHPFUHIDM3mdB5GsFmocvoZVadQ+xrauaya2Oh5HiOY51Jxx2G8n7xB/2HhSSxBhYi/wDPmDwNZVNZ5NG3jgaRSle6nkcgO6l2VsDEYhmGHQyqgOZiQoBH0M59Vm7PM00x2GeBrTI8TbrSKU17GOjeBNTdTxnBBWxzjI8opouIPfXRcSO731S4tFqkjvRXgSjmK9BhXDotBI3m9tb2NqWuckQa19ba24X7Rxrq7B9HqHEoW9USMdbG3q+Z0pzsmIyzPHdIrkDNM+RTcnRSAQT2XFcofbHj8DSEm72VWGtwTb62m61qug4/BTNP2ZpnRjoXFhmWVy08o9lioSNbi10S++30iSd9rbquEMZFyd5/q39c6xHo70unwmVVYmPT5mckp3RvrkPYCR9mtY6N9JYcYhKXV1tniewdL8bDRl5MNDTOqcGsRFl1c08yH7ey3e3xv8LV1kBzXAJFgNCOZpJ4uI3HeOPeK55x9c+Jt7iKuKD3qSPVI1BuSP506pmAT7LN330+Gpp2tABS15zClzDnQcQ12phOtgljDFesjdMy71zKVzDtF71keN9HuOQ2CRyRgWAhkCE/eD5bDdoCe2tmzDnRmFVzrjPstrtlX0YivRbGgADCSi3Iw2/jpxF0Nx7bsPl+/LGv8LE+6tluOdFxzqn8Ssu/MsMuwno4xLfpJoY+eQPMfM5Kn9n+jnCpYymScjg7ZU8USwYdjXq5Zhzpcw51ZGiEekVyvsl2zlBh1RQqKFVRYKoAAHIAbqWWFWBVgGB3hgCD4GumYc6Mw51bgpK5jeguAkuThkUnjEXhP/xkVHP6McEd3Xr3Tuf4r1dMw50ZhzrjhF+xJTkumUlfRjg+JnP/AKpHwFNtsei7DNF/Z86SA3BeSSRG09llLaDtG7tFwb/mHOjMOdc8OPwd8WfyYFjtmSYVsk0Ri10/Vt9yT2W+PMCuNb7NErAhgrA7wwBB7wd9VrHdAsC/sxmE/wCA/Vj/ANvVP3axz0eXmLNteu9pIyhbXFzbfre3A8a5xAgvaTfuzBTxbiLGtBxfo0FvmsUe6aNH96ZKiMR6P8Yvs/J5B2SFD5Mlh51T+PbFcItWprk+yn9YQtnTS29fXHitrjyNe8JiXhdZYXIyG6uPWKcx9tDuKn8tJ+Xoljh/5Zm+7JAfjIK5p0KxrG64cxtzaSEA/eCu1/K/bRCFifTJStqa7Rq3RTbYxmGWUCzaq6g3yuN4B4g6EHiCKmLVU/R70cfBQSLI6FpZBIVQkonqKmVSbE+yTuG+3CrZmHOmcc45FMsZ4C1LSZhzozDnUjhn/SXGY1ZsScO7COHCtJbLEVDGCcggFC7SZ1jIF8tgbg3FJJ0qxF5wscZ6qREQsso6wHPnfgPVK5PVvqL6XAq68u/8q9UAUCXpnilZFGFVyY52OXrBmeNZGRV0O/IoO/2xzFSc/SVxg1lAjMhY39SfqwglaMy5cue3qgD7wIJG+1tu/rnS8fGgCkz9KcQHkUQpdWUC6y2W8qRrnJAvmVi4tawU3r3i9t4p9mSSoBHOJIluikqFZ4Sz2dWsFR2uSGtlJsd1XIcO40Nv86AMyxPSXHkKSskSfJo2zpFGS7CWESzLnRsgIZlUMtgCCR9Xm/SPHBCZZJo2I9aNMPF82fmupVWeMgCUNIzM2bLkIAG6tRXf4/zpV/n+VAGbJtHHSSlRinGY4dV6qCIRKZGjQkmWIlgwLyKQ2gtflU/0J2lJOJi8zSqrgIzxpE9rG5KIoCoSPVBu1gSTqKtX/wCvzry9AHmiiigAooooAKKKKACiiigAooooAKKKKACiiigD/9k="/>
          <p:cNvSpPr>
            <a:spLocks noChangeAspect="1" noChangeArrowheads="1"/>
          </p:cNvSpPr>
          <p:nvPr/>
        </p:nvSpPr>
        <p:spPr bwMode="auto">
          <a:xfrm>
            <a:off x="116681" y="-192617"/>
            <a:ext cx="228600" cy="4064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 name="BlokTextu 9"/>
          <p:cNvSpPr txBox="1"/>
          <p:nvPr/>
        </p:nvSpPr>
        <p:spPr>
          <a:xfrm>
            <a:off x="260648" y="0"/>
            <a:ext cx="6336704" cy="1754326"/>
          </a:xfrm>
          <a:prstGeom prst="rect">
            <a:avLst/>
          </a:prstGeom>
          <a:noFill/>
        </p:spPr>
        <p:txBody>
          <a:bodyPr wrap="square" rtlCol="0">
            <a:spAutoFit/>
          </a:bodyPr>
          <a:lstStyle/>
          <a:p>
            <a:r>
              <a:rPr lang="sk-SK" b="1" dirty="0" smtClean="0"/>
              <a:t>Vodník </a:t>
            </a:r>
            <a:r>
              <a:rPr lang="sk-SK" b="1" dirty="0" err="1" smtClean="0"/>
              <a:t>Čľupko</a:t>
            </a:r>
            <a:r>
              <a:rPr lang="sk-SK" b="1" dirty="0" smtClean="0"/>
              <a:t> mal v jazierku aj nezbedníka, ktorý rád obhrýzal kmene stromov, čo rástli  blízko jazera. Bol to bobor </a:t>
            </a:r>
            <a:r>
              <a:rPr lang="sk-SK" b="1" dirty="0" err="1" smtClean="0"/>
              <a:t>Zlobor</a:t>
            </a:r>
            <a:r>
              <a:rPr lang="sk-SK" b="1" dirty="0" smtClean="0"/>
              <a:t>. Mal ostré a silné zuby. Na kraji jazierka si postavil bobrí hrad. Von vychádzal až večer, aby ho pri </a:t>
            </a:r>
            <a:r>
              <a:rPr lang="sk-SK" b="1" dirty="0" err="1" smtClean="0"/>
              <a:t>obrýzaní</a:t>
            </a:r>
            <a:r>
              <a:rPr lang="sk-SK" b="1" dirty="0" smtClean="0"/>
              <a:t> stromov nebolo vidieť. Vodníka </a:t>
            </a:r>
            <a:r>
              <a:rPr lang="sk-SK" b="1" dirty="0" err="1" smtClean="0"/>
              <a:t>Čľupka</a:t>
            </a:r>
            <a:r>
              <a:rPr lang="sk-SK" b="1" dirty="0" smtClean="0"/>
              <a:t> sa trošku bál. Hneď ako ho uvidel, radšej sa schoval. </a:t>
            </a:r>
            <a:endParaRPr lang="sk-SK" b="1" dirty="0"/>
          </a:p>
        </p:txBody>
      </p:sp>
      <p:pic>
        <p:nvPicPr>
          <p:cNvPr id="11266" name="Picture 2" descr="Atlas živočíchov: bobor vodný - Na túru s NATUROU"/>
          <p:cNvPicPr>
            <a:picLocks noChangeAspect="1" noChangeArrowheads="1"/>
          </p:cNvPicPr>
          <p:nvPr/>
        </p:nvPicPr>
        <p:blipFill>
          <a:blip r:embed="rId4" cstate="print"/>
          <a:srcRect/>
          <a:stretch>
            <a:fillRect/>
          </a:stretch>
        </p:blipFill>
        <p:spPr bwMode="auto">
          <a:xfrm>
            <a:off x="1700808" y="3059832"/>
            <a:ext cx="3854884" cy="2232248"/>
          </a:xfrm>
          <a:prstGeom prst="rect">
            <a:avLst/>
          </a:prstGeom>
          <a:noFill/>
        </p:spPr>
      </p:pic>
      <p:pic>
        <p:nvPicPr>
          <p:cNvPr id="11268" name="Picture 4" descr="Bobor"/>
          <p:cNvPicPr>
            <a:picLocks noChangeAspect="1" noChangeArrowheads="1"/>
          </p:cNvPicPr>
          <p:nvPr/>
        </p:nvPicPr>
        <p:blipFill>
          <a:blip r:embed="rId5" cstate="print"/>
          <a:srcRect/>
          <a:stretch>
            <a:fillRect/>
          </a:stretch>
        </p:blipFill>
        <p:spPr bwMode="auto">
          <a:xfrm>
            <a:off x="4293096" y="5652120"/>
            <a:ext cx="2286000" cy="3048001"/>
          </a:xfrm>
          <a:prstGeom prst="rect">
            <a:avLst/>
          </a:prstGeom>
          <a:noFill/>
        </p:spPr>
      </p:pic>
      <p:pic>
        <p:nvPicPr>
          <p:cNvPr id="13" name="Obrázok 12" descr="bobor2.jpg"/>
          <p:cNvPicPr>
            <a:picLocks noChangeAspect="1"/>
          </p:cNvPicPr>
          <p:nvPr/>
        </p:nvPicPr>
        <p:blipFill>
          <a:blip r:embed="rId6" cstate="print"/>
          <a:stretch>
            <a:fillRect/>
          </a:stretch>
        </p:blipFill>
        <p:spPr>
          <a:xfrm>
            <a:off x="-72079" y="6228184"/>
            <a:ext cx="4345311" cy="2520280"/>
          </a:xfrm>
          <a:prstGeom prst="rect">
            <a:avLst/>
          </a:prstGeom>
        </p:spPr>
      </p:pic>
      <p:pic>
        <p:nvPicPr>
          <p:cNvPr id="17" name="~PP2961.WAV">
            <a:hlinkClick r:id="" action="ppaction://media"/>
          </p:cNvPr>
          <p:cNvPicPr>
            <a:picLocks noRot="1" noChangeAspect="1"/>
          </p:cNvPicPr>
          <p:nvPr>
            <a:wavAudioFile r:embed="rId1" name="~PP2961.WAV"/>
          </p:nvPr>
        </p:nvPicPr>
        <p:blipFill>
          <a:blip r:embed="rId7" cstate="print"/>
          <a:stretch>
            <a:fillRect/>
          </a:stretch>
        </p:blipFill>
        <p:spPr>
          <a:xfrm>
            <a:off x="6299200" y="8585200"/>
            <a:ext cx="304800" cy="304800"/>
          </a:xfrm>
          <a:prstGeom prst="rect">
            <a:avLst/>
          </a:prstGeom>
        </p:spPr>
      </p:pic>
    </p:spTree>
  </p:cSld>
  <p:clrMapOvr>
    <a:masterClrMapping/>
  </p:clrMapOvr>
  <p:transition advTm="33085">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Príroda - Danubeislands.sk"/>
          <p:cNvPicPr>
            <a:picLocks noChangeAspect="1" noChangeArrowheads="1"/>
          </p:cNvPicPr>
          <p:nvPr/>
        </p:nvPicPr>
        <p:blipFill>
          <a:blip r:embed="rId3" cstate="print"/>
          <a:srcRect/>
          <a:stretch>
            <a:fillRect/>
          </a:stretch>
        </p:blipFill>
        <p:spPr bwMode="auto">
          <a:xfrm>
            <a:off x="0" y="-234280"/>
            <a:ext cx="6858000" cy="9378280"/>
          </a:xfrm>
          <a:prstGeom prst="rect">
            <a:avLst/>
          </a:prstGeom>
          <a:noFill/>
        </p:spPr>
      </p:pic>
      <p:sp>
        <p:nvSpPr>
          <p:cNvPr id="6" name="BlokTextu 5"/>
          <p:cNvSpPr txBox="1"/>
          <p:nvPr/>
        </p:nvSpPr>
        <p:spPr>
          <a:xfrm>
            <a:off x="260648" y="0"/>
            <a:ext cx="6336704" cy="2585323"/>
          </a:xfrm>
          <a:prstGeom prst="rect">
            <a:avLst/>
          </a:prstGeom>
          <a:noFill/>
        </p:spPr>
        <p:txBody>
          <a:bodyPr wrap="square" rtlCol="0">
            <a:spAutoFit/>
          </a:bodyPr>
          <a:lstStyle/>
          <a:p>
            <a:r>
              <a:rPr lang="sk-SK" b="1" dirty="0" smtClean="0"/>
              <a:t>Cez deň sa vodník </a:t>
            </a:r>
            <a:r>
              <a:rPr lang="sk-SK" b="1" dirty="0" err="1" smtClean="0"/>
              <a:t>Čľupko</a:t>
            </a:r>
            <a:r>
              <a:rPr lang="sk-SK" b="1" dirty="0" smtClean="0"/>
              <a:t> najradšej pozeral na krásne labute. Ako vznešené princezné ladne plávali na vode, bielymi krídlami mávali vodníkovi na pozdrav. </a:t>
            </a:r>
          </a:p>
          <a:p>
            <a:r>
              <a:rPr lang="sk-SK" b="1" dirty="0" smtClean="0"/>
              <a:t>Často počúval </a:t>
            </a:r>
            <a:r>
              <a:rPr lang="sk-SK" b="1" dirty="0" err="1" smtClean="0"/>
              <a:t>Čľupko</a:t>
            </a:r>
            <a:r>
              <a:rPr lang="sk-SK" b="1" dirty="0" smtClean="0"/>
              <a:t> „</a:t>
            </a:r>
            <a:r>
              <a:rPr lang="sk-SK" b="1" dirty="0" err="1" smtClean="0"/>
              <a:t>káč</a:t>
            </a:r>
            <a:r>
              <a:rPr lang="sk-SK" b="1" dirty="0" smtClean="0"/>
              <a:t> – </a:t>
            </a:r>
            <a:r>
              <a:rPr lang="sk-SK" b="1" dirty="0" err="1" smtClean="0"/>
              <a:t>káč</a:t>
            </a:r>
            <a:r>
              <a:rPr lang="sk-SK" b="1" dirty="0" smtClean="0"/>
              <a:t>“. To ho priateľské kačice a káčery  zdravili, priali mu pekný deň. Káčery pekne farebne zladení sprevádzali na prechádzke po vode kačice. Tie neboli až také pekné, perie mali zladené do siva, aby ich nebolo vidieť, keď sedeli na vajíčkach, z ktorých  sa na jar vyliahli kačičky.</a:t>
            </a:r>
          </a:p>
          <a:p>
            <a:endParaRPr lang="sk-SK" dirty="0"/>
          </a:p>
        </p:txBody>
      </p:sp>
      <p:pic>
        <p:nvPicPr>
          <p:cNvPr id="10242" name="Picture 2" descr="Labuť doplatila na nezodpovedných rybárov | Nový Čas"/>
          <p:cNvPicPr>
            <a:picLocks noChangeAspect="1" noChangeArrowheads="1"/>
          </p:cNvPicPr>
          <p:nvPr/>
        </p:nvPicPr>
        <p:blipFill>
          <a:blip r:embed="rId4" cstate="print"/>
          <a:srcRect/>
          <a:stretch>
            <a:fillRect/>
          </a:stretch>
        </p:blipFill>
        <p:spPr bwMode="auto">
          <a:xfrm>
            <a:off x="2204864" y="3347864"/>
            <a:ext cx="4320480" cy="2711102"/>
          </a:xfrm>
          <a:prstGeom prst="rect">
            <a:avLst/>
          </a:prstGeom>
          <a:noFill/>
        </p:spPr>
      </p:pic>
      <p:pic>
        <p:nvPicPr>
          <p:cNvPr id="10244" name="Picture 4" descr="Kačica divá | HOROU.sk"/>
          <p:cNvPicPr>
            <a:picLocks noChangeAspect="1" noChangeArrowheads="1"/>
          </p:cNvPicPr>
          <p:nvPr/>
        </p:nvPicPr>
        <p:blipFill>
          <a:blip r:embed="rId5" cstate="print"/>
          <a:srcRect/>
          <a:stretch>
            <a:fillRect/>
          </a:stretch>
        </p:blipFill>
        <p:spPr bwMode="auto">
          <a:xfrm>
            <a:off x="548680" y="5940152"/>
            <a:ext cx="4394854" cy="2808312"/>
          </a:xfrm>
          <a:prstGeom prst="rect">
            <a:avLst/>
          </a:prstGeom>
          <a:noFill/>
        </p:spPr>
      </p:pic>
      <p:pic>
        <p:nvPicPr>
          <p:cNvPr id="10" name="~PP1876.WAV">
            <a:hlinkClick r:id="" action="ppaction://media"/>
          </p:cNvPr>
          <p:cNvPicPr>
            <a:picLocks noRot="1" noChangeAspect="1"/>
          </p:cNvPicPr>
          <p:nvPr>
            <a:wavAudioFile r:embed="rId1" name="~PP1876.WAV"/>
          </p:nvPr>
        </p:nvPicPr>
        <p:blipFill>
          <a:blip r:embed="rId6" cstate="print"/>
          <a:stretch>
            <a:fillRect/>
          </a:stretch>
        </p:blipFill>
        <p:spPr>
          <a:xfrm>
            <a:off x="6299200" y="8585200"/>
            <a:ext cx="304800" cy="304800"/>
          </a:xfrm>
          <a:prstGeom prst="rect">
            <a:avLst/>
          </a:prstGeom>
        </p:spPr>
      </p:pic>
    </p:spTree>
  </p:cSld>
  <p:clrMapOvr>
    <a:masterClrMapping/>
  </p:clrMapOvr>
  <p:transition advTm="39769">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Príroda - Danubeislands.sk"/>
          <p:cNvPicPr>
            <a:picLocks noChangeAspect="1" noChangeArrowheads="1"/>
          </p:cNvPicPr>
          <p:nvPr/>
        </p:nvPicPr>
        <p:blipFill>
          <a:blip r:embed="rId3" cstate="print"/>
          <a:srcRect/>
          <a:stretch>
            <a:fillRect/>
          </a:stretch>
        </p:blipFill>
        <p:spPr bwMode="auto">
          <a:xfrm>
            <a:off x="0" y="-234280"/>
            <a:ext cx="6858000" cy="9378280"/>
          </a:xfrm>
          <a:prstGeom prst="rect">
            <a:avLst/>
          </a:prstGeom>
          <a:noFill/>
        </p:spPr>
      </p:pic>
      <p:sp>
        <p:nvSpPr>
          <p:cNvPr id="4" name="BlokTextu 3"/>
          <p:cNvSpPr txBox="1"/>
          <p:nvPr/>
        </p:nvSpPr>
        <p:spPr>
          <a:xfrm>
            <a:off x="4125521" y="2476486"/>
            <a:ext cx="237566" cy="369332"/>
          </a:xfrm>
          <a:prstGeom prst="rect">
            <a:avLst/>
          </a:prstGeom>
          <a:noFill/>
        </p:spPr>
        <p:txBody>
          <a:bodyPr wrap="none" rtlCol="0">
            <a:spAutoFit/>
          </a:bodyPr>
          <a:lstStyle/>
          <a:p>
            <a:r>
              <a:rPr lang="sk-SK" dirty="0" smtClean="0"/>
              <a:t> </a:t>
            </a:r>
            <a:endParaRPr lang="sk-SK" dirty="0"/>
          </a:p>
        </p:txBody>
      </p:sp>
      <p:sp>
        <p:nvSpPr>
          <p:cNvPr id="5" name="BlokTextu 4"/>
          <p:cNvSpPr txBox="1"/>
          <p:nvPr/>
        </p:nvSpPr>
        <p:spPr>
          <a:xfrm>
            <a:off x="260648" y="0"/>
            <a:ext cx="6336704" cy="2308324"/>
          </a:xfrm>
          <a:prstGeom prst="rect">
            <a:avLst/>
          </a:prstGeom>
          <a:noFill/>
        </p:spPr>
        <p:txBody>
          <a:bodyPr wrap="square" rtlCol="0">
            <a:spAutoFit/>
          </a:bodyPr>
          <a:lstStyle/>
          <a:p>
            <a:r>
              <a:rPr lang="sk-SK" b="1" dirty="0" smtClean="0"/>
              <a:t>Najviac ukričané boli v rybníku žabky. Celý deň cvičili, aby večer mohli vodníkovi zaspievať nové a nové piesne. To vám bol koncert! Žabky malé i veľké, zelené i hnedé, chudé i tučné všetky spievali kvá – kvá v rôznych tóninách. </a:t>
            </a:r>
            <a:r>
              <a:rPr lang="sk-SK" b="1" dirty="0" err="1" smtClean="0"/>
              <a:t>Vodníček</a:t>
            </a:r>
            <a:r>
              <a:rPr lang="sk-SK" b="1" dirty="0" smtClean="0"/>
              <a:t> mal žabky rád. Okrem ich koncertov sa rád pozeral na to, ako lovia potravu. Taký jazyk ako žabky, nemal žiadny iný obyvateľ rybníka. Stačilo, aby žaba rýchlo vyplazila jej dlhý a lepkavý jazyk a hneď sa jej naň nalepila mucha, či komár, či iný hmyz, ktorý lietal okolo.  </a:t>
            </a:r>
            <a:endParaRPr lang="sk-SK" b="1" dirty="0"/>
          </a:p>
        </p:txBody>
      </p:sp>
      <p:pic>
        <p:nvPicPr>
          <p:cNvPr id="9218" name="Picture 2" descr="FRYPATŮV BLOG: Od rybníků u Kobeřic - žáby 18.8.2014"/>
          <p:cNvPicPr>
            <a:picLocks noChangeAspect="1" noChangeArrowheads="1"/>
          </p:cNvPicPr>
          <p:nvPr/>
        </p:nvPicPr>
        <p:blipFill>
          <a:blip r:embed="rId4" cstate="print"/>
          <a:srcRect/>
          <a:stretch>
            <a:fillRect/>
          </a:stretch>
        </p:blipFill>
        <p:spPr bwMode="auto">
          <a:xfrm>
            <a:off x="404664" y="4427984"/>
            <a:ext cx="2496277" cy="1872208"/>
          </a:xfrm>
          <a:prstGeom prst="rect">
            <a:avLst/>
          </a:prstGeom>
          <a:noFill/>
        </p:spPr>
      </p:pic>
      <p:pic>
        <p:nvPicPr>
          <p:cNvPr id="9220" name="Picture 4" descr="Za pár dní uhynú v Brestove žaby za vyše 30 tisíc eur - Korzár SME"/>
          <p:cNvPicPr>
            <a:picLocks noChangeAspect="1" noChangeArrowheads="1"/>
          </p:cNvPicPr>
          <p:nvPr/>
        </p:nvPicPr>
        <p:blipFill>
          <a:blip r:embed="rId5" cstate="print"/>
          <a:srcRect/>
          <a:stretch>
            <a:fillRect/>
          </a:stretch>
        </p:blipFill>
        <p:spPr bwMode="auto">
          <a:xfrm>
            <a:off x="260648" y="6876256"/>
            <a:ext cx="2880320" cy="1908212"/>
          </a:xfrm>
          <a:prstGeom prst="rect">
            <a:avLst/>
          </a:prstGeom>
          <a:noFill/>
        </p:spPr>
      </p:pic>
      <p:pic>
        <p:nvPicPr>
          <p:cNvPr id="9222" name="Picture 6" descr="Zelená žaba (rybník, jazero): popis s fotkou a videom, čo žaby ..."/>
          <p:cNvPicPr>
            <a:picLocks noChangeAspect="1" noChangeArrowheads="1"/>
          </p:cNvPicPr>
          <p:nvPr/>
        </p:nvPicPr>
        <p:blipFill>
          <a:blip r:embed="rId6" cstate="print"/>
          <a:srcRect/>
          <a:stretch>
            <a:fillRect/>
          </a:stretch>
        </p:blipFill>
        <p:spPr bwMode="auto">
          <a:xfrm>
            <a:off x="3573016" y="4283968"/>
            <a:ext cx="3024336" cy="1865008"/>
          </a:xfrm>
          <a:prstGeom prst="rect">
            <a:avLst/>
          </a:prstGeom>
          <a:noFill/>
        </p:spPr>
      </p:pic>
      <p:pic>
        <p:nvPicPr>
          <p:cNvPr id="10" name="~PP3804.WAV">
            <a:hlinkClick r:id="" action="ppaction://media"/>
          </p:cNvPr>
          <p:cNvPicPr>
            <a:picLocks noRot="1" noChangeAspect="1"/>
          </p:cNvPicPr>
          <p:nvPr>
            <a:wavAudioFile r:embed="rId1" name="~PP3804.WAV"/>
          </p:nvPr>
        </p:nvPicPr>
        <p:blipFill>
          <a:blip r:embed="rId7" cstate="print"/>
          <a:stretch>
            <a:fillRect/>
          </a:stretch>
        </p:blipFill>
        <p:spPr>
          <a:xfrm>
            <a:off x="6299200" y="8585200"/>
            <a:ext cx="304800" cy="304800"/>
          </a:xfrm>
          <a:prstGeom prst="rect">
            <a:avLst/>
          </a:prstGeom>
        </p:spPr>
      </p:pic>
    </p:spTree>
  </p:cSld>
  <p:clrMapOvr>
    <a:masterClrMapping/>
  </p:clrMapOvr>
  <p:transition advTm="4689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Príroda - Danubeislands.sk"/>
          <p:cNvPicPr>
            <a:picLocks noChangeAspect="1" noChangeArrowheads="1"/>
          </p:cNvPicPr>
          <p:nvPr/>
        </p:nvPicPr>
        <p:blipFill>
          <a:blip r:embed="rId3" cstate="print"/>
          <a:srcRect/>
          <a:stretch>
            <a:fillRect/>
          </a:stretch>
        </p:blipFill>
        <p:spPr bwMode="auto">
          <a:xfrm>
            <a:off x="0" y="-234280"/>
            <a:ext cx="6858000" cy="9378280"/>
          </a:xfrm>
          <a:prstGeom prst="rect">
            <a:avLst/>
          </a:prstGeom>
          <a:noFill/>
        </p:spPr>
      </p:pic>
      <p:sp>
        <p:nvSpPr>
          <p:cNvPr id="5" name="BlokTextu 4"/>
          <p:cNvSpPr txBox="1"/>
          <p:nvPr/>
        </p:nvSpPr>
        <p:spPr>
          <a:xfrm>
            <a:off x="260648" y="0"/>
            <a:ext cx="6597352" cy="2308324"/>
          </a:xfrm>
          <a:prstGeom prst="rect">
            <a:avLst/>
          </a:prstGeom>
          <a:noFill/>
        </p:spPr>
        <p:txBody>
          <a:bodyPr wrap="square" rtlCol="0">
            <a:spAutoFit/>
          </a:bodyPr>
          <a:lstStyle/>
          <a:p>
            <a:r>
              <a:rPr lang="sk-SK" b="1" dirty="0" smtClean="0"/>
              <a:t>Žabky sa najviac báli bociana, ktorý mal hniezdo na najvyššom stĺpe blízko rybníka. Chodieval často ku rybníku na návštevu. Keď žabky zbadali vo vode jeho tieň, hneď zaliezli pod kameň, či sa ukryli do blata.</a:t>
            </a:r>
          </a:p>
          <a:p>
            <a:r>
              <a:rPr lang="sk-SK" b="1" dirty="0" smtClean="0"/>
              <a:t>Keby tak neurobili, určite by ich bocian zožral. Tak to v prírode chodí. Žabka zožerie muchu a žabku zožerie bocian.</a:t>
            </a:r>
          </a:p>
          <a:p>
            <a:r>
              <a:rPr lang="sk-SK" b="1" dirty="0" smtClean="0"/>
              <a:t>Vodník </a:t>
            </a:r>
            <a:r>
              <a:rPr lang="sk-SK" b="1" dirty="0" err="1" smtClean="0"/>
              <a:t>Čľupko</a:t>
            </a:r>
            <a:r>
              <a:rPr lang="sk-SK" b="1" dirty="0" smtClean="0"/>
              <a:t> to chápal. Veď aj zvieratká musia niečo jesť.</a:t>
            </a:r>
          </a:p>
          <a:p>
            <a:r>
              <a:rPr lang="sk-SK" b="1" dirty="0" smtClean="0"/>
              <a:t>Nehneval sa preto na bociana. </a:t>
            </a:r>
            <a:endParaRPr lang="sk-SK" b="1" dirty="0"/>
          </a:p>
        </p:txBody>
      </p:sp>
      <p:pic>
        <p:nvPicPr>
          <p:cNvPr id="8194" name="Picture 2" descr="bocian | www.Animal-life.sk"/>
          <p:cNvPicPr>
            <a:picLocks noChangeAspect="1" noChangeArrowheads="1"/>
          </p:cNvPicPr>
          <p:nvPr/>
        </p:nvPicPr>
        <p:blipFill>
          <a:blip r:embed="rId4" cstate="print"/>
          <a:srcRect/>
          <a:stretch>
            <a:fillRect/>
          </a:stretch>
        </p:blipFill>
        <p:spPr bwMode="auto">
          <a:xfrm>
            <a:off x="1772816" y="5724128"/>
            <a:ext cx="3314404" cy="2952328"/>
          </a:xfrm>
          <a:prstGeom prst="rect">
            <a:avLst/>
          </a:prstGeom>
          <a:noFill/>
        </p:spPr>
      </p:pic>
      <p:pic>
        <p:nvPicPr>
          <p:cNvPr id="8196" name="Picture 4" descr="Do dediny zavítal vzácny párik po 50 rokoch! | Nový Čas"/>
          <p:cNvPicPr>
            <a:picLocks noChangeAspect="1" noChangeArrowheads="1"/>
          </p:cNvPicPr>
          <p:nvPr/>
        </p:nvPicPr>
        <p:blipFill>
          <a:blip r:embed="rId5" cstate="print"/>
          <a:srcRect/>
          <a:stretch>
            <a:fillRect/>
          </a:stretch>
        </p:blipFill>
        <p:spPr bwMode="auto">
          <a:xfrm>
            <a:off x="1268760" y="3347864"/>
            <a:ext cx="4104456" cy="2156637"/>
          </a:xfrm>
          <a:prstGeom prst="rect">
            <a:avLst/>
          </a:prstGeom>
          <a:noFill/>
        </p:spPr>
      </p:pic>
      <p:pic>
        <p:nvPicPr>
          <p:cNvPr id="9" name="~PP3706.WAV">
            <a:hlinkClick r:id="" action="ppaction://media"/>
          </p:cNvPr>
          <p:cNvPicPr>
            <a:picLocks noRot="1" noChangeAspect="1"/>
          </p:cNvPicPr>
          <p:nvPr>
            <a:wavAudioFile r:embed="rId1" name="~PP3706.WAV"/>
          </p:nvPr>
        </p:nvPicPr>
        <p:blipFill>
          <a:blip r:embed="rId6" cstate="print"/>
          <a:stretch>
            <a:fillRect/>
          </a:stretch>
        </p:blipFill>
        <p:spPr>
          <a:xfrm>
            <a:off x="6299200" y="8585200"/>
            <a:ext cx="304800" cy="304800"/>
          </a:xfrm>
          <a:prstGeom prst="rect">
            <a:avLst/>
          </a:prstGeom>
        </p:spPr>
      </p:pic>
    </p:spTree>
  </p:cSld>
  <p:clrMapOvr>
    <a:masterClrMapping/>
  </p:clrMapOvr>
  <p:transition advTm="3666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Príroda - Danubeislands.sk"/>
          <p:cNvPicPr>
            <a:picLocks noChangeAspect="1" noChangeArrowheads="1"/>
          </p:cNvPicPr>
          <p:nvPr/>
        </p:nvPicPr>
        <p:blipFill>
          <a:blip r:embed="rId3" cstate="print"/>
          <a:srcRect/>
          <a:stretch>
            <a:fillRect/>
          </a:stretch>
        </p:blipFill>
        <p:spPr bwMode="auto">
          <a:xfrm>
            <a:off x="0" y="-234280"/>
            <a:ext cx="6858000" cy="9378280"/>
          </a:xfrm>
          <a:prstGeom prst="rect">
            <a:avLst/>
          </a:prstGeom>
          <a:noFill/>
        </p:spPr>
      </p:pic>
      <p:sp>
        <p:nvSpPr>
          <p:cNvPr id="2" name="BlokTextu 1"/>
          <p:cNvSpPr txBox="1"/>
          <p:nvPr/>
        </p:nvSpPr>
        <p:spPr>
          <a:xfrm>
            <a:off x="260648" y="0"/>
            <a:ext cx="6336704" cy="2308324"/>
          </a:xfrm>
          <a:prstGeom prst="rect">
            <a:avLst/>
          </a:prstGeom>
          <a:noFill/>
        </p:spPr>
        <p:txBody>
          <a:bodyPr wrap="square" rtlCol="0">
            <a:spAutoFit/>
          </a:bodyPr>
          <a:lstStyle/>
          <a:p>
            <a:r>
              <a:rPr lang="sk-SK" b="1" dirty="0" smtClean="0"/>
              <a:t>Zato sa hneval niekedy na raka. Bol to taký  </a:t>
            </a:r>
            <a:r>
              <a:rPr lang="sk-SK" b="1" dirty="0" err="1" smtClean="0"/>
              <a:t>ufrflanec</a:t>
            </a:r>
            <a:r>
              <a:rPr lang="sk-SK" b="1" dirty="0" smtClean="0"/>
              <a:t>. Na všetko iba frflal.  Raz bola voda v rybníku pre neho moc teplá, raz špinavá, potom bolo v rybníku vraj veľmi hlučno. Raz sa sťažoval vodníkovi, že  lekno má hrubé stonky a že jeho klepetá ich nevládzu ustrihnúť. Stále mu niečo vadilo. Od jedu chodil do </a:t>
            </a:r>
            <a:r>
              <a:rPr lang="sk-SK" b="1" dirty="0" err="1" smtClean="0"/>
              <a:t>zadu</a:t>
            </a:r>
            <a:r>
              <a:rPr lang="sk-SK" b="1" dirty="0" smtClean="0"/>
              <a:t> a strihal klepetami. </a:t>
            </a:r>
            <a:r>
              <a:rPr lang="sk-SK" b="1" dirty="0" err="1" smtClean="0"/>
              <a:t>Čľupko</a:t>
            </a:r>
            <a:r>
              <a:rPr lang="sk-SK" b="1" dirty="0" smtClean="0"/>
              <a:t>  ho trpezlivo vždy vypočul a </a:t>
            </a:r>
            <a:r>
              <a:rPr lang="sk-SK" b="1" dirty="0" err="1" smtClean="0"/>
              <a:t>ukľudnil</a:t>
            </a:r>
            <a:r>
              <a:rPr lang="sk-SK" b="1" dirty="0" smtClean="0"/>
              <a:t>. Pozval raka na žabí koncert a hneď bolo všetko v poriadku.</a:t>
            </a:r>
            <a:endParaRPr lang="sk-SK" b="1" dirty="0"/>
          </a:p>
        </p:txBody>
      </p:sp>
      <p:pic>
        <p:nvPicPr>
          <p:cNvPr id="27650" name="Picture 2" descr="Rak pruhovaný (Orconectes limosus) – Invázne druhy"/>
          <p:cNvPicPr>
            <a:picLocks noChangeAspect="1" noChangeArrowheads="1"/>
          </p:cNvPicPr>
          <p:nvPr/>
        </p:nvPicPr>
        <p:blipFill>
          <a:blip r:embed="rId4" cstate="print"/>
          <a:srcRect/>
          <a:stretch>
            <a:fillRect/>
          </a:stretch>
        </p:blipFill>
        <p:spPr bwMode="auto">
          <a:xfrm>
            <a:off x="332656" y="5148064"/>
            <a:ext cx="4762500" cy="3571875"/>
          </a:xfrm>
          <a:prstGeom prst="rect">
            <a:avLst/>
          </a:prstGeom>
          <a:noFill/>
        </p:spPr>
      </p:pic>
      <p:pic>
        <p:nvPicPr>
          <p:cNvPr id="6" name="~PP4027.WAV">
            <a:hlinkClick r:id="" action="ppaction://media"/>
          </p:cNvPr>
          <p:cNvPicPr>
            <a:picLocks noRot="1" noChangeAspect="1"/>
          </p:cNvPicPr>
          <p:nvPr>
            <a:wavAudioFile r:embed="rId1" name="~PP4027.WAV"/>
          </p:nvPr>
        </p:nvPicPr>
        <p:blipFill>
          <a:blip r:embed="rId5" cstate="print"/>
          <a:stretch>
            <a:fillRect/>
          </a:stretch>
        </p:blipFill>
        <p:spPr>
          <a:xfrm>
            <a:off x="6299200" y="8585200"/>
            <a:ext cx="304800" cy="304800"/>
          </a:xfrm>
          <a:prstGeom prst="rect">
            <a:avLst/>
          </a:prstGeom>
        </p:spPr>
      </p:pic>
    </p:spTree>
  </p:cSld>
  <p:clrMapOvr>
    <a:masterClrMapping/>
  </p:clrMapOvr>
  <p:transition advTm="41181">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TotalTime>
  <Words>782</Words>
  <Application>Microsoft Office PowerPoint</Application>
  <PresentationFormat>Prezentácia na obrazovke (4:3)</PresentationFormat>
  <Paragraphs>44</Paragraphs>
  <Slides>17</Slides>
  <Notes>0</Notes>
  <HiddenSlides>0</HiddenSlides>
  <MMClips>12</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17</vt:i4>
      </vt:variant>
    </vt:vector>
  </HeadingPairs>
  <TitlesOfParts>
    <vt:vector size="21" baseType="lpstr">
      <vt:lpstr>Arial</vt:lpstr>
      <vt:lpstr>Calibri</vt:lpstr>
      <vt:lpstr>Comic Sans MS</vt:lpstr>
      <vt:lpstr>Motív Office</vt:lpstr>
      <vt:lpstr>VODNÍKOVE  KRÁĽOVSTVO</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DETI SVETA</dc:title>
  <dc:creator>Marek</dc:creator>
  <cp:lastModifiedBy>Materská škola</cp:lastModifiedBy>
  <cp:revision>56</cp:revision>
  <dcterms:created xsi:type="dcterms:W3CDTF">2014-06-03T16:13:55Z</dcterms:created>
  <dcterms:modified xsi:type="dcterms:W3CDTF">2020-05-15T10:02:12Z</dcterms:modified>
</cp:coreProperties>
</file>