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5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88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8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8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6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2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46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36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60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6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75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BCFE-A9DA-4636-A48E-D886EC0F977F}" type="datetimeFigureOut">
              <a:rPr lang="sk-SK" smtClean="0"/>
              <a:t>18. 1. 2021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03D8-B419-4DDA-9192-8D59DE148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22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9.png"/><Relationship Id="rId2" Type="http://schemas.openxmlformats.org/officeDocument/2006/relationships/image" Target="../media/image40.png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hdphoto" Target="../media/hdphoto4.wdp"/><Relationship Id="rId5" Type="http://schemas.microsoft.com/office/2007/relationships/hdphoto" Target="../media/hdphoto11.wdp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16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microsoft.com/office/2007/relationships/hdphoto" Target="../media/hdphoto17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4.wmf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48.png"/><Relationship Id="rId1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.wmf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3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51.jpg"/><Relationship Id="rId5" Type="http://schemas.openxmlformats.org/officeDocument/2006/relationships/image" Target="../media/image7.png"/><Relationship Id="rId10" Type="http://schemas.microsoft.com/office/2007/relationships/hdphoto" Target="../media/hdphoto18.wdp"/><Relationship Id="rId4" Type="http://schemas.openxmlformats.org/officeDocument/2006/relationships/image" Target="../media/image38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materskeskoly.sk/" TargetMode="External"/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9.gif"/><Relationship Id="rId4" Type="http://schemas.openxmlformats.org/officeDocument/2006/relationships/hyperlink" Target="https://sk.pinteres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jpg"/><Relationship Id="rId5" Type="http://schemas.microsoft.com/office/2007/relationships/hdphoto" Target="../media/hdphoto4.wdp"/><Relationship Id="rId10" Type="http://schemas.openxmlformats.org/officeDocument/2006/relationships/image" Target="../media/image10.jp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.wm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4.wmf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gif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" b="89803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51" y="-30421"/>
            <a:ext cx="4338919" cy="520670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" b="89803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076" y="-30421"/>
            <a:ext cx="5527381" cy="628690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" b="89803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45" y="0"/>
            <a:ext cx="4338919" cy="520670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" b="89803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12" y="0"/>
            <a:ext cx="5527381" cy="6286908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1556341" y="3565623"/>
            <a:ext cx="9144000" cy="2387600"/>
          </a:xfrm>
        </p:spPr>
        <p:txBody>
          <a:bodyPr>
            <a:normAutofit/>
          </a:bodyPr>
          <a:lstStyle/>
          <a:p>
            <a:r>
              <a:rPr lang="sk-SK" sz="8000" b="1" dirty="0">
                <a:solidFill>
                  <a:srgbClr val="002060"/>
                </a:solidFill>
              </a:rPr>
              <a:t>Zimné športy</a:t>
            </a:r>
            <a:br>
              <a:rPr lang="sk-SK" sz="8000" b="1" dirty="0">
                <a:solidFill>
                  <a:srgbClr val="002060"/>
                </a:solidFill>
              </a:rPr>
            </a:br>
            <a:endParaRPr lang="sk-SK" sz="5300" b="1" dirty="0">
              <a:solidFill>
                <a:srgbClr val="002060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7000">
                        <a14:foregroundMark x1="63200" y1="63000" x2="61200" y2="78800"/>
                        <a14:foregroundMark x1="58000" y1="63600" x2="58000" y2="63600"/>
                        <a14:foregroundMark x1="70600" y1="81600" x2="70600" y2="81600"/>
                        <a14:foregroundMark x1="66800" y1="32400" x2="66800" y2="3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29" y="2378173"/>
            <a:ext cx="4762500" cy="476250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86600">
                        <a14:foregroundMark x1="16000" y1="41200" x2="18200" y2="7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3" y="2227766"/>
            <a:ext cx="4762500" cy="476250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026" y="110017"/>
            <a:ext cx="578091" cy="5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079" y="149653"/>
            <a:ext cx="11932920" cy="932388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Pomenuj čo robia deti, prečiarkni čo sem nepatrí a zdôvodni.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30" y="3951402"/>
            <a:ext cx="1719276" cy="27032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" b="98718" l="0" r="99597">
                        <a14:foregroundMark x1="30242" y1="63974" x2="56452" y2="73205"/>
                        <a14:foregroundMark x1="27419" y1="59872" x2="34274" y2="79103"/>
                        <a14:foregroundMark x1="36290" y1="83205" x2="33266" y2="94487"/>
                        <a14:foregroundMark x1="47177" y1="94872" x2="47177" y2="94872"/>
                        <a14:foregroundMark x1="29435" y1="94231" x2="30847" y2="96795"/>
                        <a14:foregroundMark x1="30645" y1="95769" x2="48589" y2="96410"/>
                        <a14:foregroundMark x1="63508" y1="76026" x2="69556" y2="82436"/>
                        <a14:foregroundMark x1="85081" y1="76538" x2="67742" y2="86154"/>
                        <a14:foregroundMark x1="71573" y1="87436" x2="81855" y2="80385"/>
                        <a14:foregroundMark x1="73387" y1="57308" x2="89718" y2="68974"/>
                        <a14:foregroundMark x1="93548" y1="59103" x2="75605" y2="69359"/>
                        <a14:foregroundMark x1="14718" y1="42821" x2="19153" y2="45513"/>
                        <a14:foregroundMark x1="50403" y1="20385" x2="54234" y2="21538"/>
                        <a14:foregroundMark x1="46573" y1="63205" x2="56048" y2="69103"/>
                        <a14:foregroundMark x1="39516" y1="28718" x2="46573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4" y="1299171"/>
            <a:ext cx="1787996" cy="281176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5083" y1="25000" x2="81146" y2="32250"/>
                        <a14:foregroundMark x1="9057" y1="41750" x2="9057" y2="41750"/>
                        <a14:foregroundMark x1="38817" y1="60000" x2="41405" y2="86125"/>
                        <a14:foregroundMark x1="20887" y1="94125" x2="42514" y2="89375"/>
                        <a14:foregroundMark x1="29760" y1="93875" x2="30684" y2="98125"/>
                        <a14:foregroundMark x1="31978" y1="93750" x2="43623" y2="93000"/>
                        <a14:foregroundMark x1="43623" y1="93500" x2="45287" y2="95750"/>
                        <a14:foregroundMark x1="21627" y1="95000" x2="21627" y2="95000"/>
                        <a14:foregroundMark x1="60998" y1="61125" x2="63956" y2="61125"/>
                        <a14:foregroundMark x1="63401" y1="60625" x2="69501" y2="56250"/>
                        <a14:foregroundMark x1="75231" y1="50625" x2="84473" y2="46875"/>
                        <a14:foregroundMark x1="90018" y1="46250" x2="90018" y2="46250"/>
                        <a14:foregroundMark x1="97782" y1="57375" x2="97782" y2="57375"/>
                        <a14:foregroundMark x1="90018" y1="48625" x2="92052" y2="61125"/>
                        <a14:foregroundMark x1="9057" y1="8750" x2="37893" y2="8250"/>
                        <a14:foregroundMark x1="33457" y1="5000" x2="14603" y2="2125"/>
                        <a14:foregroundMark x1="13494" y1="3750" x2="4436" y2="14875"/>
                        <a14:foregroundMark x1="3697" y1="17375" x2="5545" y2="23375"/>
                        <a14:foregroundMark x1="69501" y1="53000" x2="76895" y2="49875"/>
                        <a14:foregroundMark x1="72274" y1="51250" x2="75231" y2="4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92" y="1299171"/>
            <a:ext cx="1857684" cy="274703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4" b="92593" l="97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06" y="3990507"/>
            <a:ext cx="2225357" cy="280055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56" y="1198862"/>
            <a:ext cx="2340165" cy="284734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3438" l="0" r="99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59" y="3951402"/>
            <a:ext cx="2424538" cy="293883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05" y="1234441"/>
            <a:ext cx="2369414" cy="3146109"/>
          </a:xfrm>
          <a:prstGeom prst="rect">
            <a:avLst/>
          </a:prstGeom>
        </p:spPr>
      </p:pic>
      <p:pic>
        <p:nvPicPr>
          <p:cNvPr id="11" name="Zástupný objekt pre obsah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" y="197485"/>
            <a:ext cx="11871960" cy="366395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rgbClr val="002060"/>
                </a:solidFill>
              </a:rPr>
              <a:t>Podľa série obrázkov vymysli príbeh.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0" y="687982"/>
            <a:ext cx="5904411" cy="6039387"/>
          </a:xfrm>
          <a:prstGeom prst="rect">
            <a:avLst/>
          </a:prstGeom>
        </p:spPr>
      </p:pic>
      <p:pic>
        <p:nvPicPr>
          <p:cNvPr id="5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800" y="1442673"/>
            <a:ext cx="758921" cy="758921"/>
          </a:xfrm>
          <a:prstGeom prst="rect">
            <a:avLst/>
          </a:prstGeom>
          <a:noFill/>
        </p:spPr>
      </p:pic>
      <p:pic>
        <p:nvPicPr>
          <p:cNvPr id="6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79" y="3061330"/>
            <a:ext cx="758921" cy="758921"/>
          </a:xfrm>
          <a:prstGeom prst="rect">
            <a:avLst/>
          </a:prstGeom>
          <a:noFill/>
        </p:spPr>
      </p:pic>
      <p:pic>
        <p:nvPicPr>
          <p:cNvPr id="7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791" y="5132061"/>
            <a:ext cx="758921" cy="758921"/>
          </a:xfrm>
          <a:prstGeom prst="rect">
            <a:avLst/>
          </a:prstGeom>
          <a:noFill/>
        </p:spPr>
      </p:pic>
      <p:pic>
        <p:nvPicPr>
          <p:cNvPr id="8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7150" y="1393319"/>
            <a:ext cx="758921" cy="758921"/>
          </a:xfrm>
          <a:prstGeom prst="rect">
            <a:avLst/>
          </a:prstGeom>
          <a:noFill/>
        </p:spPr>
      </p:pic>
      <p:pic>
        <p:nvPicPr>
          <p:cNvPr id="9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6739" y="3061330"/>
            <a:ext cx="758921" cy="758921"/>
          </a:xfrm>
          <a:prstGeom prst="rect">
            <a:avLst/>
          </a:prstGeom>
          <a:noFill/>
        </p:spPr>
      </p:pic>
      <p:pic>
        <p:nvPicPr>
          <p:cNvPr id="10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2911" y="5132061"/>
            <a:ext cx="758921" cy="758921"/>
          </a:xfrm>
          <a:prstGeom prst="rect">
            <a:avLst/>
          </a:prstGeom>
          <a:noFill/>
        </p:spPr>
      </p:pic>
      <p:pic>
        <p:nvPicPr>
          <p:cNvPr id="11" name="Zástupný objekt pre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40234"/>
              </p:ext>
            </p:extLst>
          </p:nvPr>
        </p:nvGraphicFramePr>
        <p:xfrm>
          <a:off x="1345475" y="929640"/>
          <a:ext cx="9771018" cy="572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006">
                  <a:extLst>
                    <a:ext uri="{9D8B030D-6E8A-4147-A177-3AD203B41FA5}">
                      <a16:colId xmlns:a16="http://schemas.microsoft.com/office/drawing/2014/main" val="1045545567"/>
                    </a:ext>
                  </a:extLst>
                </a:gridCol>
                <a:gridCol w="3257006">
                  <a:extLst>
                    <a:ext uri="{9D8B030D-6E8A-4147-A177-3AD203B41FA5}">
                      <a16:colId xmlns:a16="http://schemas.microsoft.com/office/drawing/2014/main" val="3741055883"/>
                    </a:ext>
                  </a:extLst>
                </a:gridCol>
                <a:gridCol w="3257006">
                  <a:extLst>
                    <a:ext uri="{9D8B030D-6E8A-4147-A177-3AD203B41FA5}">
                      <a16:colId xmlns:a16="http://schemas.microsoft.com/office/drawing/2014/main" val="1409637103"/>
                    </a:ext>
                  </a:extLst>
                </a:gridCol>
              </a:tblGrid>
              <a:tr h="1669629"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002060"/>
                          </a:solidFill>
                        </a:rPr>
                        <a:t>BOBY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002060"/>
                          </a:solidFill>
                        </a:rPr>
                        <a:t>KORČULE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rgbClr val="002060"/>
                          </a:solidFill>
                        </a:rPr>
                        <a:t>SNEH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04764004"/>
                  </a:ext>
                </a:extLst>
              </a:tr>
              <a:tr h="116543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96682909"/>
                  </a:ext>
                </a:extLst>
              </a:tr>
              <a:tr h="1721025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002060"/>
                          </a:solidFill>
                        </a:rPr>
                        <a:t>SNOWBOARD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002060"/>
                          </a:solidFill>
                        </a:rPr>
                        <a:t>SANE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002060"/>
                          </a:solidFill>
                        </a:rPr>
                        <a:t>LYŽE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50465921"/>
                  </a:ext>
                </a:extLst>
              </a:tr>
              <a:tr h="116543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1626062"/>
                  </a:ext>
                </a:extLst>
              </a:tr>
            </a:tbl>
          </a:graphicData>
        </a:graphic>
      </p:graphicFrame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" b="97000" l="3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489">
            <a:off x="1752369" y="3646715"/>
            <a:ext cx="2228850" cy="22288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1" b="84826" l="6312" r="990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72" y="1020324"/>
            <a:ext cx="2502843" cy="166943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" b="100000" l="3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68" y="929640"/>
            <a:ext cx="1585231" cy="158523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9" b="100000" l="1979" r="100000">
                        <a14:foregroundMark x1="2588" y1="32464" x2="1979" y2="48341"/>
                        <a14:foregroundMark x1="14460" y1="1659" x2="20091" y2="2607"/>
                        <a14:backgroundMark x1="15982" y1="711" x2="15982" y2="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76" y="3989188"/>
            <a:ext cx="2129382" cy="136773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00" b="998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5238">
            <a:off x="8093630" y="3224964"/>
            <a:ext cx="2750335" cy="275033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16" y="469945"/>
            <a:ext cx="1972361" cy="1972361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1417620" y="2833681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2366868" y="2825331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3322648" y="2825331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4753598" y="2825329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5798183" y="2825330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6908037" y="2833681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8071136" y="2867644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/>
          <p:cNvSpPr/>
          <p:nvPr/>
        </p:nvSpPr>
        <p:spPr>
          <a:xfrm>
            <a:off x="9131063" y="2867644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10123778" y="2952436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1463570" y="5710099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2499688" y="5710099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3494477" y="5710098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4773100" y="5675393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5843213" y="5694599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/>
          <p:cNvSpPr/>
          <p:nvPr/>
        </p:nvSpPr>
        <p:spPr>
          <a:xfrm>
            <a:off x="6926535" y="5710097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ál 28"/>
          <p:cNvSpPr/>
          <p:nvPr/>
        </p:nvSpPr>
        <p:spPr>
          <a:xfrm>
            <a:off x="8081464" y="5706246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ál 29"/>
          <p:cNvSpPr/>
          <p:nvPr/>
        </p:nvSpPr>
        <p:spPr>
          <a:xfrm>
            <a:off x="9187498" y="5706246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/>
          <p:cNvSpPr/>
          <p:nvPr/>
        </p:nvSpPr>
        <p:spPr>
          <a:xfrm>
            <a:off x="10151995" y="5721836"/>
            <a:ext cx="822960" cy="74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2" name="Zástupný objekt pre obsah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  <p:sp>
        <p:nvSpPr>
          <p:cNvPr id="34" name="Nadpis 1"/>
          <p:cNvSpPr>
            <a:spLocks noGrp="1"/>
          </p:cNvSpPr>
          <p:nvPr>
            <p:ph type="title"/>
          </p:nvPr>
        </p:nvSpPr>
        <p:spPr>
          <a:xfrm>
            <a:off x="152400" y="334371"/>
            <a:ext cx="11780520" cy="68595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Pomenuj, vytlieskaj - rozlož na slabiky, zaznač počet slabík - vyfarbením kruhov.</a:t>
            </a:r>
            <a:br>
              <a:rPr lang="sk-SK" sz="3600" dirty="0">
                <a:solidFill>
                  <a:srgbClr val="002060"/>
                </a:solidFill>
              </a:rPr>
            </a:br>
            <a:endParaRPr lang="sk-SK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" b="89803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636" y="0"/>
            <a:ext cx="5527381" cy="628690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" b="89803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55" y="42676"/>
            <a:ext cx="6884126" cy="624423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" b="89803" l="95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8" y="42676"/>
            <a:ext cx="5527381" cy="6286908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54872" y="195308"/>
            <a:ext cx="11179629" cy="235450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Vypočuj si báseň, môžeš sa ju naučiť naspamäť.</a:t>
            </a:r>
          </a:p>
        </p:txBody>
      </p:sp>
      <p:sp>
        <p:nvSpPr>
          <p:cNvPr id="9" name="Obdĺžnik 8"/>
          <p:cNvSpPr/>
          <p:nvPr/>
        </p:nvSpPr>
        <p:spPr>
          <a:xfrm>
            <a:off x="2997948" y="503544"/>
            <a:ext cx="5368194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ZIME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SME DETI VESELÉ, 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ŠPORTOVAŤ MY BUDEME.</a:t>
            </a:r>
          </a:p>
          <a:p>
            <a:pPr algn="ctr"/>
            <a:r>
              <a:rPr lang="sk-SK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SPUSTÍME SA Z KOPCA DOLE, </a:t>
            </a:r>
          </a:p>
          <a:p>
            <a:pPr algn="ctr"/>
            <a:r>
              <a:rPr lang="sk-SK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SANE POTOM ŤAHAŤ HORE.</a:t>
            </a:r>
          </a:p>
          <a:p>
            <a:pPr algn="ctr"/>
            <a:r>
              <a:rPr lang="sk-SK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AJ NA LYŽIACH STÁŤ</a:t>
            </a:r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UŽ </a:t>
            </a:r>
            <a:r>
              <a:rPr lang="sk-SK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VIEME, </a:t>
            </a:r>
          </a:p>
          <a:p>
            <a:pPr algn="ctr"/>
            <a:r>
              <a:rPr lang="sk-SK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LYŽOVAŤ SA NAUČÍME.</a:t>
            </a:r>
          </a:p>
          <a:p>
            <a:pPr algn="ctr"/>
            <a:endParaRPr lang="sk-SK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k-SK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KORČULIACH KORČUĽOVAŤ,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JE PRE NÁS RADOSŤ. 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POSTAVIŤ SI SNEHULIAKA, 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 JE ŽIADNA STAROSŤ.</a:t>
            </a:r>
          </a:p>
          <a:p>
            <a:pPr algn="ctr"/>
            <a:endParaRPr lang="sk-SK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NA KONIEC GUĽOVAČKA, 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JE PRE NÁS IBA HRAČKA.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 SA V ZIME ZABÁVAME,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VŠETKY ŠPORTY VYSKÚŠAME.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MYSME DETI VESELÉ, </a:t>
            </a:r>
          </a:p>
          <a:p>
            <a:pPr algn="ctr"/>
            <a:r>
              <a:rPr lang="sk-SK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ŠPORTOVAŤ MY BUDEME.</a:t>
            </a:r>
          </a:p>
          <a:p>
            <a:pPr algn="ctr"/>
            <a:r>
              <a:rPr lang="sk-SK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</a:t>
            </a:r>
            <a:r>
              <a:rPr lang="sk-SK" sz="28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sk-SK" sz="1600" b="0" cap="none" spc="0" dirty="0">
                <a:ln w="0"/>
                <a:solidFill>
                  <a:srgbClr val="002060"/>
                </a:solidFill>
              </a:rPr>
              <a:t>M. </a:t>
            </a:r>
            <a:r>
              <a:rPr lang="sk-SK" sz="1600" dirty="0" err="1">
                <a:ln w="0"/>
                <a:solidFill>
                  <a:srgbClr val="002060"/>
                </a:solidFill>
              </a:rPr>
              <a:t>L</a:t>
            </a:r>
            <a:r>
              <a:rPr lang="sk-SK" sz="1600" b="0" cap="none" spc="0" dirty="0" err="1">
                <a:ln w="0"/>
                <a:solidFill>
                  <a:srgbClr val="002060"/>
                </a:solidFill>
              </a:rPr>
              <a:t>achová</a:t>
            </a:r>
            <a:endParaRPr lang="sk-SK" sz="1600" b="0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10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99445" y="767908"/>
            <a:ext cx="2575881" cy="2127900"/>
          </a:xfrm>
          <a:prstGeom prst="rect">
            <a:avLst/>
          </a:prstGeom>
          <a:noFill/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4676" y="1103533"/>
            <a:ext cx="1623554" cy="1975426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1137" y="2595320"/>
            <a:ext cx="1781346" cy="236527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89" b="100000" l="1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85" y="3529364"/>
            <a:ext cx="1985963" cy="226413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88" y="5152640"/>
            <a:ext cx="1815954" cy="1281726"/>
          </a:xfrm>
          <a:prstGeom prst="rect">
            <a:avLst/>
          </a:prstGeom>
        </p:spPr>
      </p:pic>
      <p:pic>
        <p:nvPicPr>
          <p:cNvPr id="15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810182" y="3295717"/>
            <a:ext cx="758921" cy="758921"/>
          </a:xfrm>
          <a:prstGeom prst="rect">
            <a:avLst/>
          </a:prstGeom>
          <a:noFill/>
        </p:spPr>
      </p:pic>
      <p:pic>
        <p:nvPicPr>
          <p:cNvPr id="16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04605" y="903208"/>
            <a:ext cx="758921" cy="758921"/>
          </a:xfrm>
          <a:prstGeom prst="rect">
            <a:avLst/>
          </a:prstGeom>
          <a:noFill/>
        </p:spPr>
      </p:pic>
      <p:pic>
        <p:nvPicPr>
          <p:cNvPr id="17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79713" y="5568872"/>
            <a:ext cx="758921" cy="758921"/>
          </a:xfrm>
          <a:prstGeom prst="rect">
            <a:avLst/>
          </a:prstGeom>
          <a:noFill/>
        </p:spPr>
      </p:pic>
      <p:pic>
        <p:nvPicPr>
          <p:cNvPr id="18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586" y="5650043"/>
            <a:ext cx="758921" cy="758921"/>
          </a:xfrm>
          <a:prstGeom prst="rect">
            <a:avLst/>
          </a:prstGeom>
          <a:noFill/>
        </p:spPr>
      </p:pic>
      <p:pic>
        <p:nvPicPr>
          <p:cNvPr id="19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9423" y="3232959"/>
            <a:ext cx="758921" cy="758921"/>
          </a:xfrm>
          <a:prstGeom prst="rect">
            <a:avLst/>
          </a:prstGeom>
          <a:noFill/>
        </p:spPr>
      </p:pic>
      <p:pic>
        <p:nvPicPr>
          <p:cNvPr id="20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585" y="1113538"/>
            <a:ext cx="758921" cy="758921"/>
          </a:xfrm>
          <a:prstGeom prst="rect">
            <a:avLst/>
          </a:prstGeom>
          <a:noFill/>
        </p:spPr>
      </p:pic>
      <p:pic>
        <p:nvPicPr>
          <p:cNvPr id="21" name="Zástupný objekt pre obsah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" y="1020445"/>
            <a:ext cx="10515600" cy="1325563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2060"/>
                </a:solidFill>
              </a:rPr>
              <a:t>Ďakujem za pozornosť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505200" y="2936557"/>
            <a:ext cx="4770120" cy="3921443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rgbClr val="002060"/>
                </a:solidFill>
              </a:rPr>
              <a:t>Zdroje:</a:t>
            </a:r>
          </a:p>
          <a:p>
            <a:pPr marL="0" indent="0" algn="ctr">
              <a:buNone/>
            </a:pPr>
            <a:r>
              <a:rPr lang="sk-SK" i="1" dirty="0">
                <a:solidFill>
                  <a:srgbClr val="002060"/>
                </a:solidFill>
              </a:rPr>
              <a:t>Vlastné zdroje</a:t>
            </a:r>
          </a:p>
          <a:p>
            <a:pPr marL="0" indent="0" algn="ctr">
              <a:buNone/>
            </a:pPr>
            <a:r>
              <a:rPr lang="sk-SK" sz="2400" i="1" dirty="0">
                <a:hlinkClick r:id="rId2"/>
              </a:rPr>
              <a:t>www.google.sk</a:t>
            </a:r>
            <a:endParaRPr lang="sk-SK" sz="2400" i="1" dirty="0"/>
          </a:p>
          <a:p>
            <a:pPr marL="0" indent="0" algn="ctr">
              <a:buNone/>
            </a:pPr>
            <a:r>
              <a:rPr lang="sk-SK" sz="2400" i="1" dirty="0">
                <a:hlinkClick r:id="rId3"/>
              </a:rPr>
              <a:t>www.abcmaterskeskoly.sk</a:t>
            </a:r>
            <a:endParaRPr lang="sk-SK" sz="2400" i="1" dirty="0"/>
          </a:p>
          <a:p>
            <a:pPr marL="0" indent="0" algn="ctr">
              <a:buNone/>
            </a:pPr>
            <a:r>
              <a:rPr lang="sk-SK" sz="2400" i="1" dirty="0">
                <a:hlinkClick r:id="rId4"/>
              </a:rPr>
              <a:t>https://sk.pinterest.com/</a:t>
            </a:r>
            <a:endParaRPr lang="sk-SK" sz="2400" i="1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4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9015" y="5487418"/>
            <a:ext cx="758921" cy="758921"/>
          </a:xfrm>
          <a:prstGeom prst="rect">
            <a:avLst/>
          </a:prstGeom>
          <a:noFill/>
        </p:spPr>
      </p:pic>
      <p:pic>
        <p:nvPicPr>
          <p:cNvPr id="5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50584" y="693462"/>
            <a:ext cx="758921" cy="758921"/>
          </a:xfrm>
          <a:prstGeom prst="rect">
            <a:avLst/>
          </a:prstGeom>
          <a:noFill/>
        </p:spPr>
      </p:pic>
      <p:pic>
        <p:nvPicPr>
          <p:cNvPr id="6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187" y="563178"/>
            <a:ext cx="758921" cy="758921"/>
          </a:xfrm>
          <a:prstGeom prst="rect">
            <a:avLst/>
          </a:prstGeom>
          <a:noFill/>
        </p:spPr>
      </p:pic>
      <p:pic>
        <p:nvPicPr>
          <p:cNvPr id="7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188" y="3252111"/>
            <a:ext cx="758921" cy="758921"/>
          </a:xfrm>
          <a:prstGeom prst="rect">
            <a:avLst/>
          </a:prstGeom>
          <a:noFill/>
        </p:spPr>
      </p:pic>
      <p:pic>
        <p:nvPicPr>
          <p:cNvPr id="8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1381" y="5676057"/>
            <a:ext cx="758921" cy="758921"/>
          </a:xfrm>
          <a:prstGeom prst="rect">
            <a:avLst/>
          </a:prstGeom>
          <a:noFill/>
        </p:spPr>
      </p:pic>
      <p:pic>
        <p:nvPicPr>
          <p:cNvPr id="9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9148" y="3537252"/>
            <a:ext cx="758921" cy="758921"/>
          </a:xfrm>
          <a:prstGeom prst="rect">
            <a:avLst/>
          </a:prstGeom>
          <a:noFill/>
        </p:spPr>
      </p:pic>
      <p:pic>
        <p:nvPicPr>
          <p:cNvPr id="10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585" y="1113538"/>
            <a:ext cx="758921" cy="758921"/>
          </a:xfrm>
          <a:prstGeom prst="rect">
            <a:avLst/>
          </a:prstGeom>
          <a:noFill/>
        </p:spPr>
      </p:pic>
      <p:pic>
        <p:nvPicPr>
          <p:cNvPr id="11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358" y="3631571"/>
            <a:ext cx="758921" cy="758921"/>
          </a:xfrm>
          <a:prstGeom prst="rect">
            <a:avLst/>
          </a:prstGeom>
          <a:noFill/>
        </p:spPr>
      </p:pic>
      <p:pic>
        <p:nvPicPr>
          <p:cNvPr id="12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8060" y="5676056"/>
            <a:ext cx="758921" cy="758921"/>
          </a:xfrm>
          <a:prstGeom prst="rect">
            <a:avLst/>
          </a:prstGeom>
          <a:noFill/>
        </p:spPr>
      </p:pic>
      <p:pic>
        <p:nvPicPr>
          <p:cNvPr id="13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0757" y="2423814"/>
            <a:ext cx="758921" cy="758921"/>
          </a:xfrm>
          <a:prstGeom prst="rect">
            <a:avLst/>
          </a:prstGeom>
          <a:noFill/>
        </p:spPr>
      </p:pic>
      <p:pic>
        <p:nvPicPr>
          <p:cNvPr id="14" name="Zástupný objekt pre obsah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" y="15498"/>
            <a:ext cx="12192000" cy="6858000"/>
          </a:xfrm>
          <a:prstGeom prst="rect">
            <a:avLst/>
          </a:prstGeom>
        </p:spPr>
      </p:pic>
      <p:pic>
        <p:nvPicPr>
          <p:cNvPr id="10" name="Zástupný objekt pre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233082" y="117381"/>
            <a:ext cx="11828930" cy="39406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Čo robia deti na obrázku? Nájdi  rozdiely, označ ich žltými krúžkami. </a:t>
            </a:r>
          </a:p>
        </p:txBody>
      </p:sp>
      <p:sp>
        <p:nvSpPr>
          <p:cNvPr id="16" name="Ovál 15"/>
          <p:cNvSpPr/>
          <p:nvPr/>
        </p:nvSpPr>
        <p:spPr>
          <a:xfrm>
            <a:off x="11831663" y="2117696"/>
            <a:ext cx="286717" cy="2131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11832538" y="2470181"/>
            <a:ext cx="286717" cy="2131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11830368" y="1709266"/>
            <a:ext cx="286717" cy="2131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11841992" y="3600061"/>
            <a:ext cx="286717" cy="2131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11841992" y="3213322"/>
            <a:ext cx="286717" cy="2131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11841992" y="2822666"/>
            <a:ext cx="286717" cy="2131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11841992" y="4025854"/>
            <a:ext cx="286717" cy="2131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4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214509" y="109560"/>
            <a:ext cx="11828930" cy="39406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Kde čo robíme – priraď správne nakreslenou cestičkou. 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4" b="92593" l="97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5" y="1309673"/>
            <a:ext cx="1887591" cy="237548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22" y="1370115"/>
            <a:ext cx="1695391" cy="206283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85" y="1469261"/>
            <a:ext cx="1585340" cy="210501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438" l="0" r="99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79" y="1313749"/>
            <a:ext cx="1794840" cy="217556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6" t="29597"/>
          <a:stretch/>
        </p:blipFill>
        <p:spPr>
          <a:xfrm>
            <a:off x="277338" y="3992493"/>
            <a:ext cx="1826936" cy="192686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9" t="42311"/>
          <a:stretch/>
        </p:blipFill>
        <p:spPr>
          <a:xfrm>
            <a:off x="2523626" y="4021451"/>
            <a:ext cx="3022191" cy="192686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6" t="45471"/>
          <a:stretch/>
        </p:blipFill>
        <p:spPr>
          <a:xfrm>
            <a:off x="5859537" y="4050411"/>
            <a:ext cx="2722736" cy="186894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r="16997"/>
          <a:stretch/>
        </p:blipFill>
        <p:spPr>
          <a:xfrm>
            <a:off x="8868788" y="4050412"/>
            <a:ext cx="3174651" cy="1868947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531785" y="5919359"/>
            <a:ext cx="1379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BLATO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3486297" y="5822943"/>
            <a:ext cx="1207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SNEH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6755073" y="5919359"/>
            <a:ext cx="9316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ĽAD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9701288" y="5919359"/>
            <a:ext cx="1414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TRÁVA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112735" y="723784"/>
            <a:ext cx="2626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SÁNKOVANIE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3056220" y="723784"/>
            <a:ext cx="2223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LYŽOVANIE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5430431" y="737503"/>
            <a:ext cx="3467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SNOWBOARDING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9048511" y="762128"/>
            <a:ext cx="3143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KORČUĽOVANIE</a:t>
            </a:r>
          </a:p>
        </p:txBody>
      </p:sp>
      <p:pic>
        <p:nvPicPr>
          <p:cNvPr id="22" name="Zástupný objekt pre obsah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9039"/>
            <a:ext cx="12192000" cy="514562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Pomôž postavať snehuliaka, začni od veľká, menšia, najmenšia guľa</a:t>
            </a:r>
            <a:br>
              <a:rPr lang="sk-SK" sz="3200" b="1" dirty="0">
                <a:solidFill>
                  <a:srgbClr val="002060"/>
                </a:solidFill>
              </a:rPr>
            </a:br>
            <a:r>
              <a:rPr lang="sk-SK" sz="3200" b="1" dirty="0">
                <a:solidFill>
                  <a:srgbClr val="002060"/>
                </a:solidFill>
              </a:rPr>
              <a:t> ( pomenuj tvary).</a:t>
            </a:r>
          </a:p>
        </p:txBody>
      </p:sp>
      <p:pic>
        <p:nvPicPr>
          <p:cNvPr id="4" name="Zástupný objekt pre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09" l="0" r="95922">
                        <a14:foregroundMark x1="73404" y1="4712" x2="76773" y2="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6" b="48667"/>
          <a:stretch/>
        </p:blipFill>
        <p:spPr>
          <a:xfrm>
            <a:off x="7429048" y="2061908"/>
            <a:ext cx="4169945" cy="3622908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3666684" y="1988884"/>
            <a:ext cx="2651760" cy="2501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 rot="757178">
            <a:off x="4826926" y="4790009"/>
            <a:ext cx="1946366" cy="18810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6581304" y="1204568"/>
            <a:ext cx="1365070" cy="13286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2582727" y="1633757"/>
            <a:ext cx="225788" cy="2351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3122069" y="1633756"/>
            <a:ext cx="225788" cy="2351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ovnoramenný trojuholník 10"/>
          <p:cNvSpPr/>
          <p:nvPr/>
        </p:nvSpPr>
        <p:spPr>
          <a:xfrm flipH="1" flipV="1">
            <a:off x="2828998" y="1843249"/>
            <a:ext cx="268285" cy="43731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2694102" y="2325180"/>
            <a:ext cx="616879" cy="901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2803897" y="3621927"/>
            <a:ext cx="274320" cy="233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2808515" y="3006285"/>
            <a:ext cx="274320" cy="233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2803897" y="4835924"/>
            <a:ext cx="274320" cy="233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2801768" y="5451566"/>
            <a:ext cx="274320" cy="233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7371609" y="2888486"/>
            <a:ext cx="574765" cy="618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6480742" y="3312853"/>
            <a:ext cx="574765" cy="6181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/>
          <p:cNvSpPr/>
          <p:nvPr/>
        </p:nvSpPr>
        <p:spPr>
          <a:xfrm>
            <a:off x="2473876" y="793049"/>
            <a:ext cx="966142" cy="5931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64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309" y="169182"/>
            <a:ext cx="9990909" cy="457835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Poskladaj </a:t>
            </a:r>
            <a:r>
              <a:rPr lang="sk-SK" sz="3600" b="1" dirty="0">
                <a:solidFill>
                  <a:srgbClr val="002060"/>
                </a:solidFill>
              </a:rPr>
              <a:t>obrázok</a:t>
            </a:r>
            <a:r>
              <a:rPr lang="sk-SK" sz="3200" b="1" dirty="0">
                <a:solidFill>
                  <a:srgbClr val="002060"/>
                </a:solidFill>
              </a:rPr>
              <a:t>, porozprávaj čo vidíš.</a:t>
            </a:r>
          </a:p>
        </p:txBody>
      </p:sp>
      <p:pic>
        <p:nvPicPr>
          <p:cNvPr id="4" name="Zástupný objekt pre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r="79267"/>
          <a:stretch/>
        </p:blipFill>
        <p:spPr>
          <a:xfrm>
            <a:off x="5742198" y="880994"/>
            <a:ext cx="1552889" cy="576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t="-712" r="60518"/>
          <a:stretch/>
        </p:blipFill>
        <p:spPr>
          <a:xfrm>
            <a:off x="1972117" y="880994"/>
            <a:ext cx="1432968" cy="576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0" t="-2857" r="39435"/>
          <a:stretch/>
        </p:blipFill>
        <p:spPr>
          <a:xfrm>
            <a:off x="9596486" y="772994"/>
            <a:ext cx="1523422" cy="5868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7" t="275" r="19608"/>
          <a:stretch/>
        </p:blipFill>
        <p:spPr>
          <a:xfrm>
            <a:off x="3848185" y="898994"/>
            <a:ext cx="1532713" cy="572400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3" t="660" r="-54" b="-2"/>
          <a:stretch/>
        </p:blipFill>
        <p:spPr>
          <a:xfrm>
            <a:off x="7688708" y="939045"/>
            <a:ext cx="1514157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2" y="223477"/>
            <a:ext cx="12162837" cy="396875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Príprava na guľovačku- doplň do okienok snehové gule, aby bol počet ako číslo v rámiku. </a:t>
            </a:r>
          </a:p>
        </p:txBody>
      </p:sp>
      <p:pic>
        <p:nvPicPr>
          <p:cNvPr id="4" name="Zástupný objekt pre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95217"/>
              </p:ext>
            </p:extLst>
          </p:nvPr>
        </p:nvGraphicFramePr>
        <p:xfrm>
          <a:off x="106680" y="772994"/>
          <a:ext cx="9286422" cy="5993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474">
                  <a:extLst>
                    <a:ext uri="{9D8B030D-6E8A-4147-A177-3AD203B41FA5}">
                      <a16:colId xmlns:a16="http://schemas.microsoft.com/office/drawing/2014/main" val="4098315900"/>
                    </a:ext>
                  </a:extLst>
                </a:gridCol>
                <a:gridCol w="3095474">
                  <a:extLst>
                    <a:ext uri="{9D8B030D-6E8A-4147-A177-3AD203B41FA5}">
                      <a16:colId xmlns:a16="http://schemas.microsoft.com/office/drawing/2014/main" val="2900838393"/>
                    </a:ext>
                  </a:extLst>
                </a:gridCol>
                <a:gridCol w="3095474">
                  <a:extLst>
                    <a:ext uri="{9D8B030D-6E8A-4147-A177-3AD203B41FA5}">
                      <a16:colId xmlns:a16="http://schemas.microsoft.com/office/drawing/2014/main" val="2961862211"/>
                    </a:ext>
                  </a:extLst>
                </a:gridCol>
              </a:tblGrid>
              <a:tr h="2996783">
                <a:tc>
                  <a:txBody>
                    <a:bodyPr/>
                    <a:lstStyle/>
                    <a:p>
                      <a:endParaRPr lang="sk-SK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732660"/>
                  </a:ext>
                </a:extLst>
              </a:tr>
              <a:tr h="2996783">
                <a:tc>
                  <a:txBody>
                    <a:bodyPr/>
                    <a:lstStyle/>
                    <a:p>
                      <a:endParaRPr lang="sk-SK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659975"/>
                  </a:ext>
                </a:extLst>
              </a:tr>
            </a:tbl>
          </a:graphicData>
        </a:graphic>
      </p:graphicFrame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" y="2458162"/>
            <a:ext cx="1015092" cy="101509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2" y="1477953"/>
            <a:ext cx="1015092" cy="101509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193">
            <a:off x="4523417" y="1682542"/>
            <a:ext cx="1015092" cy="101509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03" y="791773"/>
            <a:ext cx="1015092" cy="101509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0" y="2430076"/>
            <a:ext cx="1015092" cy="101509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0" y="2529297"/>
            <a:ext cx="1015092" cy="1015092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176015" y="791773"/>
            <a:ext cx="5357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3304369" y="837654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sk-SK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6406137" y="791773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sk-SK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176014" y="3816640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sk-SK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3304369" y="385302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sk-SK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6406137" y="386504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sk-SK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58" y="1718514"/>
            <a:ext cx="1015092" cy="1015092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02" y="2664034"/>
            <a:ext cx="1015092" cy="1015092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6" y="5291439"/>
            <a:ext cx="1015092" cy="1015092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61" y="4326707"/>
            <a:ext cx="1015092" cy="1015092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52" y="4644038"/>
            <a:ext cx="1015092" cy="1015092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61" y="822400"/>
            <a:ext cx="1015092" cy="1015092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306" y="744753"/>
            <a:ext cx="1015092" cy="1015092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36" y="1888834"/>
            <a:ext cx="1015092" cy="1015092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28" y="1819955"/>
            <a:ext cx="1015092" cy="1015092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53">
            <a:off x="9747657" y="3004755"/>
            <a:ext cx="1015092" cy="1015092"/>
          </a:xfrm>
          <a:prstGeom prst="rect">
            <a:avLst/>
          </a:prstGeom>
        </p:spPr>
      </p:pic>
      <p:pic>
        <p:nvPicPr>
          <p:cNvPr id="32" name="Obrázok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23" y="2955268"/>
            <a:ext cx="1015092" cy="1015092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450" y="4054743"/>
            <a:ext cx="1015092" cy="1015092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79" y="4043515"/>
            <a:ext cx="1015092" cy="1015092"/>
          </a:xfrm>
          <a:prstGeom prst="rect">
            <a:avLst/>
          </a:prstGeom>
        </p:spPr>
      </p:pic>
      <p:pic>
        <p:nvPicPr>
          <p:cNvPr id="35" name="Obrázok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16" y="5131762"/>
            <a:ext cx="1015092" cy="1015092"/>
          </a:xfrm>
          <a:prstGeom prst="rect">
            <a:avLst/>
          </a:prstGeom>
        </p:spPr>
      </p:pic>
      <p:pic>
        <p:nvPicPr>
          <p:cNvPr id="36" name="Obrázok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9091" l="3636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49" y="5078601"/>
            <a:ext cx="1015092" cy="10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851" y="103868"/>
            <a:ext cx="10515600" cy="666841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Pomenuj šport, nájdi správny tieň a over správnosť.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56" b="98611" l="27500" r="48438">
                        <a14:foregroundMark x1="47188" y1="97361" x2="47188" y2="97361"/>
                        <a14:foregroundMark x1="33229" y1="78333" x2="33229" y2="78333"/>
                        <a14:foregroundMark x1="32604" y1="77500" x2="32604" y2="77500"/>
                      </a14:backgroundRemoval>
                    </a14:imgEffect>
                    <a14:imgEffect>
                      <a14:artisticPaintStrokes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75620" r="49952" b="1714"/>
          <a:stretch/>
        </p:blipFill>
        <p:spPr>
          <a:xfrm>
            <a:off x="2805389" y="3913301"/>
            <a:ext cx="3676065" cy="252862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22" b="49444" l="76771" r="98229"/>
                    </a14:imgEffect>
                    <a14:imgEffect>
                      <a14:artisticPaintStrokes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62" t="25524" r="524" b="50285"/>
          <a:stretch/>
        </p:blipFill>
        <p:spPr>
          <a:xfrm flipH="1">
            <a:off x="36983" y="3829113"/>
            <a:ext cx="3252650" cy="24884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3750" l="1354" r="22813">
                        <a14:foregroundMark x1="4375" y1="9167" x2="6458" y2="9861"/>
                        <a14:foregroundMark x1="4792" y1="11944" x2="8333" y2="11944"/>
                        <a14:foregroundMark x1="3438" y1="8750" x2="3438" y2="8750"/>
                        <a14:foregroundMark x1="7500" y1="4444" x2="7500" y2="4444"/>
                        <a14:foregroundMark x1="7604" y1="5278" x2="11771" y2="5278"/>
                        <a14:foregroundMark x1="7292" y1="6250" x2="7292" y2="6250"/>
                      </a14:backgroundRemoval>
                    </a14:imgEffect>
                    <a14:imgEffect>
                      <a14:artisticPaintStrokes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" t="381" r="75381" b="75429"/>
          <a:stretch/>
        </p:blipFill>
        <p:spPr>
          <a:xfrm>
            <a:off x="6233286" y="3988779"/>
            <a:ext cx="3144049" cy="2390984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78" b="50139" l="52917" r="72708">
                        <a14:foregroundMark x1="66458" y1="28333" x2="67500" y2="27639"/>
                        <a14:foregroundMark x1="68229" y1="30694" x2="68229" y2="30694"/>
                        <a14:foregroundMark x1="67500" y1="31250" x2="67500" y2="31250"/>
                        <a14:foregroundMark x1="65521" y1="31944" x2="65521" y2="31944"/>
                        <a14:foregroundMark x1="60208" y1="26806" x2="60208" y2="26806"/>
                        <a14:foregroundMark x1="61042" y1="26528" x2="61042" y2="26528"/>
                      </a14:backgroundRemoval>
                    </a14:imgEffect>
                    <a14:imgEffect>
                      <a14:artisticPaintStrokes intensity="1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5523" r="25954" b="50096"/>
          <a:stretch/>
        </p:blipFill>
        <p:spPr>
          <a:xfrm flipH="1">
            <a:off x="8505149" y="3988779"/>
            <a:ext cx="3279185" cy="2559361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78" b="50139" l="52917" r="72708">
                        <a14:foregroundMark x1="66458" y1="28333" x2="67500" y2="27639"/>
                        <a14:foregroundMark x1="68229" y1="30694" x2="68229" y2="30694"/>
                        <a14:foregroundMark x1="67500" y1="31250" x2="67500" y2="31250"/>
                        <a14:foregroundMark x1="65521" y1="31944" x2="65521" y2="31944"/>
                        <a14:foregroundMark x1="60208" y1="26806" x2="60208" y2="26806"/>
                        <a14:foregroundMark x1="61042" y1="26528" x2="61042" y2="2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5523" r="25954" b="50096"/>
          <a:stretch/>
        </p:blipFill>
        <p:spPr>
          <a:xfrm flipH="1">
            <a:off x="3027784" y="992897"/>
            <a:ext cx="3279185" cy="2559361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3750" l="1354" r="22813">
                        <a14:foregroundMark x1="4375" y1="9167" x2="6458" y2="9861"/>
                        <a14:foregroundMark x1="4792" y1="11944" x2="8333" y2="11944"/>
                        <a14:foregroundMark x1="3438" y1="8750" x2="3438" y2="8750"/>
                        <a14:foregroundMark x1="7500" y1="4444" x2="7500" y2="4444"/>
                        <a14:foregroundMark x1="7604" y1="5278" x2="11771" y2="5278"/>
                        <a14:foregroundMark x1="7292" y1="6250" x2="7292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" t="381" r="75381" b="75429"/>
          <a:stretch/>
        </p:blipFill>
        <p:spPr>
          <a:xfrm>
            <a:off x="139055" y="868561"/>
            <a:ext cx="3144049" cy="2390984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56" b="98611" l="27500" r="48438">
                        <a14:foregroundMark x1="47188" y1="97361" x2="47188" y2="97361"/>
                        <a14:foregroundMark x1="33229" y1="78333" x2="33229" y2="78333"/>
                        <a14:foregroundMark x1="32604" y1="77500" x2="32604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75620" r="49952" b="1714"/>
          <a:stretch/>
        </p:blipFill>
        <p:spPr>
          <a:xfrm>
            <a:off x="8772764" y="988305"/>
            <a:ext cx="3676065" cy="2528623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22" b="49444" l="76771" r="98229"/>
                    </a14:imgEffect>
                    <a14:imgEffect>
                      <a14:artisticPaintStrokes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62" t="25524" r="524" b="50285"/>
          <a:stretch/>
        </p:blipFill>
        <p:spPr>
          <a:xfrm flipH="1">
            <a:off x="84755" y="3829113"/>
            <a:ext cx="3252650" cy="2488475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50139" l="77813" r="9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00" t="25556" r="667" b="50222"/>
          <a:stretch/>
        </p:blipFill>
        <p:spPr>
          <a:xfrm flipH="1">
            <a:off x="6172962" y="988305"/>
            <a:ext cx="3264696" cy="2488475"/>
          </a:xfrm>
          <a:prstGeom prst="rect">
            <a:avLst/>
          </a:prstGeom>
        </p:spPr>
      </p:pic>
      <p:pic>
        <p:nvPicPr>
          <p:cNvPr id="21" name="Zástupný objekt pre obsah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53286"/>
              </p:ext>
            </p:extLst>
          </p:nvPr>
        </p:nvGraphicFramePr>
        <p:xfrm>
          <a:off x="647337" y="589037"/>
          <a:ext cx="11004732" cy="591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732">
                  <a:extLst>
                    <a:ext uri="{9D8B030D-6E8A-4147-A177-3AD203B41FA5}">
                      <a16:colId xmlns:a16="http://schemas.microsoft.com/office/drawing/2014/main" val="722604906"/>
                    </a:ext>
                  </a:extLst>
                </a:gridCol>
              </a:tblGrid>
              <a:tr h="197208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840269"/>
                  </a:ext>
                </a:extLst>
              </a:tr>
              <a:tr h="197208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66259"/>
                  </a:ext>
                </a:extLst>
              </a:tr>
              <a:tr h="197208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682047"/>
                  </a:ext>
                </a:extLst>
              </a:tr>
            </a:tbl>
          </a:graphicData>
        </a:graphic>
      </p:graphicFrame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11" y="695717"/>
            <a:ext cx="1841149" cy="182429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6" y="680565"/>
            <a:ext cx="1841149" cy="182429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680565"/>
            <a:ext cx="1855138" cy="183187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88" y="695717"/>
            <a:ext cx="1852286" cy="183043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10" y="2671508"/>
            <a:ext cx="1841149" cy="184114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622807"/>
            <a:ext cx="1848725" cy="184872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6" y="2654904"/>
            <a:ext cx="1857753" cy="185775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888" y="2613779"/>
            <a:ext cx="1857753" cy="185775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5" y="4698637"/>
            <a:ext cx="2241026" cy="1579562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1" y="4650932"/>
            <a:ext cx="2241026" cy="1579562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81" y="4735891"/>
            <a:ext cx="2135317" cy="1505054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14" y="4735891"/>
            <a:ext cx="2076927" cy="1463899"/>
          </a:xfrm>
          <a:prstGeom prst="rect">
            <a:avLst/>
          </a:prstGeom>
        </p:spPr>
      </p:pic>
      <p:pic>
        <p:nvPicPr>
          <p:cNvPr id="18" name="Zástupný objekt pre obsah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0" y="-25006"/>
            <a:ext cx="12192000" cy="633093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Hlavolam – v každom riadku sú dva rovnaké obrázky, nájdi ich – zakrúžkuj.</a:t>
            </a:r>
          </a:p>
        </p:txBody>
      </p:sp>
    </p:spTree>
    <p:extLst>
      <p:ext uri="{BB962C8B-B14F-4D97-AF65-F5344CB8AC3E}">
        <p14:creationId xmlns:p14="http://schemas.microsoft.com/office/powerpoint/2010/main" val="5432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.cutcaster.com/901397841-Cartoon-skating-bo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556" y="3777506"/>
            <a:ext cx="1685108" cy="2507601"/>
          </a:xfrm>
          <a:prstGeom prst="rect">
            <a:avLst/>
          </a:prstGeom>
          <a:noFill/>
        </p:spPr>
      </p:pic>
      <p:pic>
        <p:nvPicPr>
          <p:cNvPr id="5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859" y="4064700"/>
            <a:ext cx="1966369" cy="2118931"/>
          </a:xfrm>
          <a:prstGeom prst="rect">
            <a:avLst/>
          </a:prstGeom>
          <a:noFill/>
        </p:spPr>
      </p:pic>
      <p:sp>
        <p:nvSpPr>
          <p:cNvPr id="7" name="Šípka doprava 6"/>
          <p:cNvSpPr/>
          <p:nvPr/>
        </p:nvSpPr>
        <p:spPr>
          <a:xfrm flipH="1">
            <a:off x="10204215" y="6397275"/>
            <a:ext cx="813162" cy="397535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5671273" y="6419347"/>
            <a:ext cx="813162" cy="397535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Picture 2" descr="http://www.dubaieyes.net/gallery/data/media/206/r3%20(1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25982" flipH="1">
            <a:off x="7132246" y="962898"/>
            <a:ext cx="2566996" cy="2137168"/>
          </a:xfrm>
          <a:prstGeom prst="rect">
            <a:avLst/>
          </a:prstGeom>
          <a:noFill/>
        </p:spPr>
      </p:pic>
      <p:pic>
        <p:nvPicPr>
          <p:cNvPr id="11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3994" y="3515290"/>
            <a:ext cx="2388466" cy="2179257"/>
          </a:xfrm>
          <a:prstGeom prst="rect">
            <a:avLst/>
          </a:prstGeom>
          <a:noFill/>
        </p:spPr>
      </p:pic>
      <p:sp>
        <p:nvSpPr>
          <p:cNvPr id="12" name="Ovál 11"/>
          <p:cNvSpPr/>
          <p:nvPr/>
        </p:nvSpPr>
        <p:spPr>
          <a:xfrm>
            <a:off x="213642" y="3777506"/>
            <a:ext cx="5564776" cy="30804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Voľný tvar 12"/>
          <p:cNvSpPr/>
          <p:nvPr/>
        </p:nvSpPr>
        <p:spPr>
          <a:xfrm>
            <a:off x="561703" y="4290217"/>
            <a:ext cx="5238206" cy="2406606"/>
          </a:xfrm>
          <a:custGeom>
            <a:avLst/>
            <a:gdLst>
              <a:gd name="connsiteX0" fmla="*/ 0 w 5238206"/>
              <a:gd name="connsiteY0" fmla="*/ 1274560 h 2406606"/>
              <a:gd name="connsiteX1" fmla="*/ 627017 w 5238206"/>
              <a:gd name="connsiteY1" fmla="*/ 1953829 h 2406606"/>
              <a:gd name="connsiteX2" fmla="*/ 1071154 w 5238206"/>
              <a:gd name="connsiteY2" fmla="*/ 2071394 h 2406606"/>
              <a:gd name="connsiteX3" fmla="*/ 1750423 w 5238206"/>
              <a:gd name="connsiteY3" fmla="*/ 2371840 h 2406606"/>
              <a:gd name="connsiteX4" fmla="*/ 2220686 w 5238206"/>
              <a:gd name="connsiteY4" fmla="*/ 1170057 h 2406606"/>
              <a:gd name="connsiteX5" fmla="*/ 2612571 w 5238206"/>
              <a:gd name="connsiteY5" fmla="*/ 1966892 h 2406606"/>
              <a:gd name="connsiteX6" fmla="*/ 2442754 w 5238206"/>
              <a:gd name="connsiteY6" fmla="*/ 46652 h 2406606"/>
              <a:gd name="connsiteX7" fmla="*/ 1959428 w 5238206"/>
              <a:gd name="connsiteY7" fmla="*/ 725920 h 2406606"/>
              <a:gd name="connsiteX8" fmla="*/ 3252651 w 5238206"/>
              <a:gd name="connsiteY8" fmla="*/ 2202023 h 2406606"/>
              <a:gd name="connsiteX9" fmla="*/ 4441371 w 5238206"/>
              <a:gd name="connsiteY9" fmla="*/ 1627257 h 2406606"/>
              <a:gd name="connsiteX10" fmla="*/ 4611188 w 5238206"/>
              <a:gd name="connsiteY10" fmla="*/ 569166 h 2406606"/>
              <a:gd name="connsiteX11" fmla="*/ 4271554 w 5238206"/>
              <a:gd name="connsiteY11" fmla="*/ 151154 h 2406606"/>
              <a:gd name="connsiteX12" fmla="*/ 4206240 w 5238206"/>
              <a:gd name="connsiteY12" fmla="*/ 608354 h 2406606"/>
              <a:gd name="connsiteX13" fmla="*/ 5238206 w 5238206"/>
              <a:gd name="connsiteY13" fmla="*/ 882674 h 2406606"/>
              <a:gd name="connsiteX14" fmla="*/ 5238206 w 5238206"/>
              <a:gd name="connsiteY14" fmla="*/ 882674 h 240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8206" h="2406606">
                <a:moveTo>
                  <a:pt x="0" y="1274560"/>
                </a:moveTo>
                <a:cubicBezTo>
                  <a:pt x="224245" y="1547791"/>
                  <a:pt x="448491" y="1821023"/>
                  <a:pt x="627017" y="1953829"/>
                </a:cubicBezTo>
                <a:cubicBezTo>
                  <a:pt x="805543" y="2086635"/>
                  <a:pt x="883920" y="2001726"/>
                  <a:pt x="1071154" y="2071394"/>
                </a:cubicBezTo>
                <a:cubicBezTo>
                  <a:pt x="1258388" y="2141063"/>
                  <a:pt x="1558834" y="2522063"/>
                  <a:pt x="1750423" y="2371840"/>
                </a:cubicBezTo>
                <a:cubicBezTo>
                  <a:pt x="1942012" y="2221617"/>
                  <a:pt x="2076995" y="1237548"/>
                  <a:pt x="2220686" y="1170057"/>
                </a:cubicBezTo>
                <a:cubicBezTo>
                  <a:pt x="2364377" y="1102566"/>
                  <a:pt x="2575560" y="2154126"/>
                  <a:pt x="2612571" y="1966892"/>
                </a:cubicBezTo>
                <a:cubicBezTo>
                  <a:pt x="2649582" y="1779658"/>
                  <a:pt x="2551611" y="253481"/>
                  <a:pt x="2442754" y="46652"/>
                </a:cubicBezTo>
                <a:cubicBezTo>
                  <a:pt x="2333897" y="-160177"/>
                  <a:pt x="1824445" y="366691"/>
                  <a:pt x="1959428" y="725920"/>
                </a:cubicBezTo>
                <a:cubicBezTo>
                  <a:pt x="2094411" y="1085148"/>
                  <a:pt x="2838994" y="2051800"/>
                  <a:pt x="3252651" y="2202023"/>
                </a:cubicBezTo>
                <a:cubicBezTo>
                  <a:pt x="3666308" y="2352246"/>
                  <a:pt x="4214948" y="1899400"/>
                  <a:pt x="4441371" y="1627257"/>
                </a:cubicBezTo>
                <a:cubicBezTo>
                  <a:pt x="4667794" y="1355114"/>
                  <a:pt x="4639491" y="815183"/>
                  <a:pt x="4611188" y="569166"/>
                </a:cubicBezTo>
                <a:cubicBezTo>
                  <a:pt x="4582885" y="323149"/>
                  <a:pt x="4339045" y="144623"/>
                  <a:pt x="4271554" y="151154"/>
                </a:cubicBezTo>
                <a:cubicBezTo>
                  <a:pt x="4204063" y="157685"/>
                  <a:pt x="4045131" y="486434"/>
                  <a:pt x="4206240" y="608354"/>
                </a:cubicBezTo>
                <a:cubicBezTo>
                  <a:pt x="4367349" y="730274"/>
                  <a:pt x="5238206" y="882674"/>
                  <a:pt x="5238206" y="882674"/>
                </a:cubicBezTo>
                <a:lnTo>
                  <a:pt x="5238206" y="8826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Zaoblená spojnica 15"/>
          <p:cNvCxnSpPr/>
          <p:nvPr/>
        </p:nvCxnSpPr>
        <p:spPr>
          <a:xfrm>
            <a:off x="76481" y="1486776"/>
            <a:ext cx="7142245" cy="264226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49859" y="1048546"/>
            <a:ext cx="3252510" cy="2686854"/>
          </a:xfrm>
          <a:prstGeom prst="rect">
            <a:avLst/>
          </a:prstGeom>
          <a:noFill/>
        </p:spPr>
      </p:pic>
      <p:sp>
        <p:nvSpPr>
          <p:cNvPr id="25" name="Voľný tvar 24"/>
          <p:cNvSpPr/>
          <p:nvPr/>
        </p:nvSpPr>
        <p:spPr>
          <a:xfrm>
            <a:off x="7111906" y="396356"/>
            <a:ext cx="4968920" cy="3715451"/>
          </a:xfrm>
          <a:custGeom>
            <a:avLst/>
            <a:gdLst>
              <a:gd name="connsiteX0" fmla="*/ 50686 w 5027635"/>
              <a:gd name="connsiteY0" fmla="*/ 3500845 h 3500845"/>
              <a:gd name="connsiteX1" fmla="*/ 220503 w 5027635"/>
              <a:gd name="connsiteY1" fmla="*/ 705394 h 3500845"/>
              <a:gd name="connsiteX2" fmla="*/ 1801109 w 5027635"/>
              <a:gd name="connsiteY2" fmla="*/ 169817 h 3500845"/>
              <a:gd name="connsiteX3" fmla="*/ 4936195 w 5027635"/>
              <a:gd name="connsiteY3" fmla="*/ 0 h 3500845"/>
              <a:gd name="connsiteX4" fmla="*/ 4936195 w 5027635"/>
              <a:gd name="connsiteY4" fmla="*/ 0 h 3500845"/>
              <a:gd name="connsiteX5" fmla="*/ 5027635 w 5027635"/>
              <a:gd name="connsiteY5" fmla="*/ 13063 h 350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7635" h="3500845">
                <a:moveTo>
                  <a:pt x="50686" y="3500845"/>
                </a:moveTo>
                <a:cubicBezTo>
                  <a:pt x="-10274" y="2380705"/>
                  <a:pt x="-71234" y="1260565"/>
                  <a:pt x="220503" y="705394"/>
                </a:cubicBezTo>
                <a:cubicBezTo>
                  <a:pt x="512240" y="150223"/>
                  <a:pt x="1015160" y="287383"/>
                  <a:pt x="1801109" y="169817"/>
                </a:cubicBezTo>
                <a:cubicBezTo>
                  <a:pt x="2587058" y="52251"/>
                  <a:pt x="4936195" y="0"/>
                  <a:pt x="4936195" y="0"/>
                </a:cubicBezTo>
                <a:lnTo>
                  <a:pt x="4936195" y="0"/>
                </a:lnTo>
                <a:lnTo>
                  <a:pt x="5027635" y="130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Voľný tvar 25"/>
          <p:cNvSpPr/>
          <p:nvPr/>
        </p:nvSpPr>
        <p:spPr>
          <a:xfrm>
            <a:off x="6988629" y="4131203"/>
            <a:ext cx="1502228" cy="1825460"/>
          </a:xfrm>
          <a:custGeom>
            <a:avLst/>
            <a:gdLst>
              <a:gd name="connsiteX0" fmla="*/ 0 w 1502228"/>
              <a:gd name="connsiteY0" fmla="*/ 1825460 h 1825460"/>
              <a:gd name="connsiteX1" fmla="*/ 509451 w 1502228"/>
              <a:gd name="connsiteY1" fmla="*/ 231791 h 1825460"/>
              <a:gd name="connsiteX2" fmla="*/ 1502228 w 1502228"/>
              <a:gd name="connsiteY2" fmla="*/ 9723 h 1825460"/>
              <a:gd name="connsiteX3" fmla="*/ 1502228 w 1502228"/>
              <a:gd name="connsiteY3" fmla="*/ 9723 h 18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228" h="1825460">
                <a:moveTo>
                  <a:pt x="0" y="1825460"/>
                </a:moveTo>
                <a:cubicBezTo>
                  <a:pt x="129540" y="1179937"/>
                  <a:pt x="259080" y="534414"/>
                  <a:pt x="509451" y="231791"/>
                </a:cubicBezTo>
                <a:cubicBezTo>
                  <a:pt x="759822" y="-70832"/>
                  <a:pt x="1502228" y="9723"/>
                  <a:pt x="1502228" y="9723"/>
                </a:cubicBezTo>
                <a:lnTo>
                  <a:pt x="1502228" y="972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blúk 26"/>
          <p:cNvSpPr/>
          <p:nvPr/>
        </p:nvSpPr>
        <p:spPr>
          <a:xfrm>
            <a:off x="9705703" y="2391973"/>
            <a:ext cx="1763486" cy="41593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blúk 27"/>
          <p:cNvSpPr/>
          <p:nvPr/>
        </p:nvSpPr>
        <p:spPr>
          <a:xfrm rot="16705091">
            <a:off x="9140350" y="2599141"/>
            <a:ext cx="664783" cy="1082316"/>
          </a:xfrm>
          <a:prstGeom prst="arc">
            <a:avLst>
              <a:gd name="adj1" fmla="val 15610580"/>
              <a:gd name="adj2" fmla="val 28774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lúk 28"/>
          <p:cNvSpPr/>
          <p:nvPr/>
        </p:nvSpPr>
        <p:spPr>
          <a:xfrm>
            <a:off x="10013898" y="5734593"/>
            <a:ext cx="1664295" cy="742979"/>
          </a:xfrm>
          <a:prstGeom prst="arc">
            <a:avLst>
              <a:gd name="adj1" fmla="val 1110079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Šípka doprava 29"/>
          <p:cNvSpPr/>
          <p:nvPr/>
        </p:nvSpPr>
        <p:spPr>
          <a:xfrm flipH="1">
            <a:off x="8901300" y="6397276"/>
            <a:ext cx="813162" cy="397535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Šípka doprava 30"/>
          <p:cNvSpPr/>
          <p:nvPr/>
        </p:nvSpPr>
        <p:spPr>
          <a:xfrm flipH="1">
            <a:off x="7333916" y="6453130"/>
            <a:ext cx="813162" cy="397535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Šípka doprava 31"/>
          <p:cNvSpPr/>
          <p:nvPr/>
        </p:nvSpPr>
        <p:spPr>
          <a:xfrm>
            <a:off x="4345378" y="6397274"/>
            <a:ext cx="813162" cy="397535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3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6241" y="887369"/>
            <a:ext cx="758921" cy="758921"/>
          </a:xfrm>
          <a:prstGeom prst="rect">
            <a:avLst/>
          </a:prstGeom>
          <a:noFill/>
        </p:spPr>
      </p:pic>
      <p:pic>
        <p:nvPicPr>
          <p:cNvPr id="34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9738" y="1987876"/>
            <a:ext cx="758921" cy="758921"/>
          </a:xfrm>
          <a:prstGeom prst="rect">
            <a:avLst/>
          </a:prstGeom>
          <a:noFill/>
        </p:spPr>
      </p:pic>
      <p:pic>
        <p:nvPicPr>
          <p:cNvPr id="35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86326" y="924097"/>
            <a:ext cx="758921" cy="758921"/>
          </a:xfrm>
          <a:prstGeom prst="rect">
            <a:avLst/>
          </a:prstGeom>
          <a:noFill/>
        </p:spPr>
      </p:pic>
      <p:pic>
        <p:nvPicPr>
          <p:cNvPr id="36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6823" y="4386878"/>
            <a:ext cx="758921" cy="758921"/>
          </a:xfrm>
          <a:prstGeom prst="rect">
            <a:avLst/>
          </a:prstGeom>
          <a:noFill/>
        </p:spPr>
      </p:pic>
      <p:pic>
        <p:nvPicPr>
          <p:cNvPr id="37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761" y="3221252"/>
            <a:ext cx="758921" cy="758921"/>
          </a:xfrm>
          <a:prstGeom prst="rect">
            <a:avLst/>
          </a:prstGeom>
          <a:noFill/>
        </p:spPr>
      </p:pic>
      <p:pic>
        <p:nvPicPr>
          <p:cNvPr id="38" name="Zástupný objekt pre obsah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30" y="161363"/>
            <a:ext cx="614082" cy="611631"/>
          </a:xfrm>
          <a:prstGeom prst="rect">
            <a:avLst/>
          </a:prstGeom>
        </p:spPr>
      </p:pic>
      <p:sp>
        <p:nvSpPr>
          <p:cNvPr id="39" name="Nadpis 1"/>
          <p:cNvSpPr>
            <a:spLocks noGrp="1"/>
          </p:cNvSpPr>
          <p:nvPr>
            <p:ph type="title"/>
          </p:nvPr>
        </p:nvSpPr>
        <p:spPr>
          <a:xfrm>
            <a:off x="18996" y="123347"/>
            <a:ext cx="12061829" cy="823728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002060"/>
                </a:solidFill>
              </a:rPr>
              <a:t>Pozri si pozorne obrázky, označ šípkami - vľavo, vpravo smer športovcov - pomenuj     čo robia.</a:t>
            </a:r>
          </a:p>
        </p:txBody>
      </p:sp>
    </p:spTree>
    <p:extLst>
      <p:ext uri="{BB962C8B-B14F-4D97-AF65-F5344CB8AC3E}">
        <p14:creationId xmlns:p14="http://schemas.microsoft.com/office/powerpoint/2010/main" val="38016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287</Words>
  <Application>Microsoft Office PowerPoint</Application>
  <PresentationFormat>Širokouhlá</PresentationFormat>
  <Paragraphs>59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balíka Office</vt:lpstr>
      <vt:lpstr>Zimné športy </vt:lpstr>
      <vt:lpstr>Čo robia deti na obrázku? Nájdi  rozdiely, označ ich žltými krúžkami. </vt:lpstr>
      <vt:lpstr>Kde čo robíme – priraď správne nakreslenou cestičkou. </vt:lpstr>
      <vt:lpstr>Pomôž postavať snehuliaka, začni od veľká, menšia, najmenšia guľa  ( pomenuj tvary).</vt:lpstr>
      <vt:lpstr>Poskladaj obrázok, porozprávaj čo vidíš.</vt:lpstr>
      <vt:lpstr>Príprava na guľovačku- doplň do okienok snehové gule, aby bol počet ako číslo v rámiku. </vt:lpstr>
      <vt:lpstr>Pomenuj šport, nájdi správny tieň a over správnosť.</vt:lpstr>
      <vt:lpstr>Hlavolam – v každom riadku sú dva rovnaké obrázky, nájdi ich – zakrúžkuj.</vt:lpstr>
      <vt:lpstr>Pozri si pozorne obrázky, označ šípkami - vľavo, vpravo smer športovcov - pomenuj     čo robia.</vt:lpstr>
      <vt:lpstr>Pomenuj čo robia deti, prečiarkni čo sem nepatrí a zdôvodni.</vt:lpstr>
      <vt:lpstr>Podľa série obrázkov vymysli príbeh.</vt:lpstr>
      <vt:lpstr>Pomenuj, vytlieskaj - rozlož na slabiky, zaznač počet slabík - vyfarbením kruhov. </vt:lpstr>
      <vt:lpstr>Vypočuj si báseň, môžeš sa ju naučiť naspamäť.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Zimné športy  Monika Lachová</dc:title>
  <dc:creator>Monika</dc:creator>
  <cp:lastModifiedBy>Kuriatka</cp:lastModifiedBy>
  <cp:revision>40</cp:revision>
  <dcterms:created xsi:type="dcterms:W3CDTF">2018-01-04T09:32:39Z</dcterms:created>
  <dcterms:modified xsi:type="dcterms:W3CDTF">2021-01-18T10:42:03Z</dcterms:modified>
</cp:coreProperties>
</file>