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5" r:id="rId5"/>
    <p:sldId id="262" r:id="rId6"/>
    <p:sldId id="263" r:id="rId7"/>
    <p:sldId id="267" r:id="rId8"/>
    <p:sldId id="268" r:id="rId9"/>
    <p:sldId id="264" r:id="rId10"/>
    <p:sldId id="265" r:id="rId11"/>
    <p:sldId id="266" r:id="rId12"/>
    <p:sldId id="270" r:id="rId13"/>
    <p:sldId id="271" r:id="rId14"/>
    <p:sldId id="272" r:id="rId15"/>
    <p:sldId id="273" r:id="rId16"/>
    <p:sldId id="274" r:id="rId17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72097A-F73F-40FA-AE9B-169DCF52EB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B12732C-6AC8-4BFD-B1BE-58DFF7D0A3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8DA1BCB-D2DD-4424-977E-84F15FA6D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0023-514A-49CB-85A5-E6772B6FD9A8}" type="datetimeFigureOut">
              <a:rPr lang="sk-SK" smtClean="0"/>
              <a:t>11. 1. 2021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50F0E21-3851-4C64-8859-DFFD921F0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5CC9108-4012-439D-805C-0DE63E5CA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8BC27-B602-4A67-9FFB-FF44C370113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63308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0B85E2-EB2F-42CC-B4B2-591372839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09FDB4AD-0D76-4A85-9F3E-6895FB04EC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4DDB02B-D8E9-4058-8D04-C94CD95B0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0023-514A-49CB-85A5-E6772B6FD9A8}" type="datetimeFigureOut">
              <a:rPr lang="sk-SK" smtClean="0"/>
              <a:t>11. 1. 2021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EE5D004F-DF45-412A-8639-2CEEFBDA4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BFBA8DB-2109-4AB9-AFD0-977D0B50B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8BC27-B602-4A67-9FFB-FF44C370113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19743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31BC11E4-3212-43C9-8DA2-CAD6004F0A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4CF340CA-A7DD-46BB-AAA8-6973F6F951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AAE4012-4718-4F06-9B16-78924DF4A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0023-514A-49CB-85A5-E6772B6FD9A8}" type="datetimeFigureOut">
              <a:rPr lang="sk-SK" smtClean="0"/>
              <a:t>11. 1. 2021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E245740-29A0-498B-94AD-274B96F13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F71F6191-F609-44B0-B3C7-2027F6B0B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8BC27-B602-4A67-9FFB-FF44C370113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77209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8156A6-45A3-4D00-852F-58D73036F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89E1ED6-7DA3-4F53-BF98-AF89162B5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7984439-C64F-4304-B599-7C8A010B6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0023-514A-49CB-85A5-E6772B6FD9A8}" type="datetimeFigureOut">
              <a:rPr lang="sk-SK" smtClean="0"/>
              <a:t>11. 1. 2021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A20FD02-FB9C-4EEC-83A0-ED4D597CD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8548947-AC59-48D8-8778-96AD6F901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8BC27-B602-4A67-9FFB-FF44C370113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22814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5301AC-64F4-4EF9-888E-B0FEF0374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005AF22-6703-4415-9394-94ECCAE43B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56FD85D-4A85-4B87-B8B5-877D5DA04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0023-514A-49CB-85A5-E6772B6FD9A8}" type="datetimeFigureOut">
              <a:rPr lang="sk-SK" smtClean="0"/>
              <a:t>11. 1. 2021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393C8DE-CCF2-4510-BEBC-21E777062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AE08686-12B8-4E50-B76A-308DA0530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8BC27-B602-4A67-9FFB-FF44C370113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14855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3B49B2-1D12-4533-BD6B-592341EA0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EA63180-4CAB-4B8C-8E1C-E53E7EFF9B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30B23A66-CB49-4728-B8AF-36A3F2CE7A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29542F73-9C06-4740-93C5-C2FC4673A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0023-514A-49CB-85A5-E6772B6FD9A8}" type="datetimeFigureOut">
              <a:rPr lang="sk-SK" smtClean="0"/>
              <a:t>11. 1. 2021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8DC34CB9-620C-4FEE-97F1-A276E7236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4F0B97A8-2D56-4485-82D0-9878171BC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8BC27-B602-4A67-9FFB-FF44C370113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45545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0609AF-4314-4164-9842-D11CE1FCF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5808461-016A-4002-B15D-877116061B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715A0AEE-E635-4A31-BD57-F2150D276C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6B4CBE9-8765-4CA8-A536-7B93941D27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933D0BD4-B68E-4387-A8D8-14E976E6BA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06853B74-1942-4F3D-B38C-FC1366DED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0023-514A-49CB-85A5-E6772B6FD9A8}" type="datetimeFigureOut">
              <a:rPr lang="sk-SK" smtClean="0"/>
              <a:t>11. 1. 2021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3D1FC1FE-4D59-41DE-83D0-9E82381F2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76C55E5E-8218-45B8-93F7-3019BAD84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8BC27-B602-4A67-9FFB-FF44C370113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2753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25C27F-C256-421B-846B-8EBCA0A7B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724F1B41-D0E8-4E38-9284-5A220D4A7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0023-514A-49CB-85A5-E6772B6FD9A8}" type="datetimeFigureOut">
              <a:rPr lang="sk-SK" smtClean="0"/>
              <a:t>11. 1. 2021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484AB17B-74E8-4E92-9937-C18FB6DF9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E13A0F55-F948-42B2-988A-684491740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8BC27-B602-4A67-9FFB-FF44C370113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25734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8E235DFC-9DC2-4C08-8C9F-48768C409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0023-514A-49CB-85A5-E6772B6FD9A8}" type="datetimeFigureOut">
              <a:rPr lang="sk-SK" smtClean="0"/>
              <a:t>11. 1. 2021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6525FAD8-A02F-4908-BC44-AE489867F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06E43320-0A81-4622-ACBE-DF3E475C9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8BC27-B602-4A67-9FFB-FF44C370113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8059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B88DE3-588C-4F5D-ABF8-BC791799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63FE86D-E949-4013-BC9C-45232911F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FB58AB2-2963-411C-8005-5ED755F65D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1EA43AA2-E43A-4845-922F-187704EBE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0023-514A-49CB-85A5-E6772B6FD9A8}" type="datetimeFigureOut">
              <a:rPr lang="sk-SK" smtClean="0"/>
              <a:t>11. 1. 2021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07ABD2A8-C27D-4F9D-8550-AA64F5489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FB875CCC-42D2-4F92-92FD-37C71C532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8BC27-B602-4A67-9FFB-FF44C370113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69473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7EC9B0-C81A-4506-8A25-5F45686EC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8FD5F2BC-DA5E-43CE-8B20-97486A1DB2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21B693A-C0E9-493E-A704-8CA497098E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C56DAA86-A998-49AA-8A3F-BF24EE4ED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0023-514A-49CB-85A5-E6772B6FD9A8}" type="datetimeFigureOut">
              <a:rPr lang="sk-SK" smtClean="0"/>
              <a:t>11. 1. 2021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B09F167A-6407-4D19-A039-6FE1725EF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C9B2A862-9AC7-4F31-842F-129234E3C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8BC27-B602-4A67-9FFB-FF44C370113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34718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3E91C2DE-4A79-463E-A2BB-97588D97C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B92F7B4-630F-4B28-9316-CA59C89036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43AA182-6491-4B4D-83D5-3B0BD9272F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90023-514A-49CB-85A5-E6772B6FD9A8}" type="datetimeFigureOut">
              <a:rPr lang="sk-SK" smtClean="0"/>
              <a:t>11. 1. 2021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512BA80-9957-4737-A130-89270BDEF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76F1B62-920D-464D-818C-0ABDE71874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8BC27-B602-4A67-9FFB-FF44C370113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50775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KyHetiVAPAk?feature=oembed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fjGn_0FpfUo?feature=oembed" TargetMode="External"/><Relationship Id="rId6" Type="http://schemas.openxmlformats.org/officeDocument/2006/relationships/image" Target="../media/image6.jpeg"/><Relationship Id="rId5" Type="http://schemas.openxmlformats.org/officeDocument/2006/relationships/hyperlink" Target="https://www.hippopx.com/hr/winter-background-christmas-background-sled-young-boy-little-boy-boy-pulling-sled-winter-71790" TargetMode="Externa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tionary.org/wiki/zima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UGmxRIEb0s?feature=oembed" TargetMode="Externa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62549E-0533-4A4A-AA9A-D7D305B437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88169" y="829992"/>
            <a:ext cx="4087306" cy="2061761"/>
          </a:xfrm>
          <a:effectLst>
            <a:softEdge rad="12700"/>
          </a:effectLst>
          <a:scene3d>
            <a:camera prst="orthographicFront"/>
            <a:lightRig rig="threePt" dir="t"/>
          </a:scene3d>
        </p:spPr>
        <p:txBody>
          <a:bodyPr anchor="b">
            <a:normAutofit fontScale="90000"/>
          </a:bodyPr>
          <a:lstStyle/>
          <a:p>
            <a:r>
              <a:rPr lang="sk-SK" sz="5400" dirty="0"/>
              <a:t> </a:t>
            </a:r>
            <a:br>
              <a:rPr lang="sk-SK" sz="5400" dirty="0"/>
            </a:br>
            <a:r>
              <a:rPr lang="sk-SK" sz="6700" b="1" dirty="0"/>
              <a:t>PRICHÁDZA ZIMA</a:t>
            </a:r>
            <a:endParaRPr lang="sk-SK" sz="5400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39A81CA-0050-4C92-9968-9CF6929176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88052" y="4081549"/>
            <a:ext cx="4687423" cy="2128058"/>
          </a:xfrm>
        </p:spPr>
        <p:txBody>
          <a:bodyPr anchor="t">
            <a:normAutofit/>
          </a:bodyPr>
          <a:lstStyle/>
          <a:p>
            <a:pPr algn="l"/>
            <a:endParaRPr lang="sk-SK" sz="700" dirty="0"/>
          </a:p>
          <a:p>
            <a:pPr algn="l"/>
            <a:endParaRPr lang="sk-SK" sz="2600" b="1" dirty="0">
              <a:solidFill>
                <a:srgbClr val="002060"/>
              </a:solidFill>
            </a:endParaRPr>
          </a:p>
          <a:p>
            <a:pPr algn="l"/>
            <a:endParaRPr lang="sk-SK" sz="2600" b="1" dirty="0">
              <a:solidFill>
                <a:srgbClr val="002060"/>
              </a:solidFill>
            </a:endParaRPr>
          </a:p>
          <a:p>
            <a:pPr algn="l"/>
            <a:endParaRPr lang="sk-SK" sz="700" dirty="0"/>
          </a:p>
          <a:p>
            <a:pPr algn="l"/>
            <a:endParaRPr lang="sk-SK" sz="700" dirty="0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Zimné obrázky na výzdobu (z internetu) - Album užívateľky alexandrasofia -  Foto 22 - Modrastrecha.sk">
            <a:extLst>
              <a:ext uri="{FF2B5EF4-FFF2-40B4-BE49-F238E27FC236}">
                <a16:creationId xmlns:a16="http://schemas.microsoft.com/office/drawing/2014/main" id="{3DBA6B8F-804E-4FC4-91C5-EDA976E540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67" r="1" b="3111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8267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D3A9E89-033E-4C4A-8C41-416DABFFD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293361-111E-427D-8E5B-256944AC8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4588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2EF03F0-25A5-444B-BBE1-390FFC14D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1662" y="576072"/>
            <a:ext cx="3084758" cy="105252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0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KTO BY MAL CHUŤ A BOLO BY MU MÁLO, TAK VÁM NIEČO PRIDÁM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BD14B3A-4B78-4D1B-8451-30D827A40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1687" y="4852070"/>
            <a:ext cx="3495364" cy="99047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SPOČÍTAJ SNEHULIAKOV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A19A3F5-314C-46CC-8695-7C6BFCACF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741664" y="73152"/>
            <a:ext cx="1178966" cy="232963"/>
            <a:chOff x="7763256" y="73152"/>
            <a:chExt cx="1178966" cy="232963"/>
          </a:xfrm>
        </p:grpSpPr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278F674D-D76D-4798-B032-C8B53BB243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93C95A67-CFD6-49FD-BAAA-A697C0CD39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182CC514-9A22-43DC-9B8B-274A1BA4F3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5736E08-B988-4CC3-A244-9E5F806B4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B2938EAC-3109-4B44-9E80-A9A7D99F14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E10B9525-3F05-4446-8486-E44910EE65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F93E511D-E6DC-4D13-976A-0110E165A5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85684F25-E83E-4E6D-AD9A-B9BDDB0E7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118B2579-8426-416F-8744-D7EB91511A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B4CB9E6-5FA1-4665-888E-BEBD41CC86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5095E589-7E16-4865-B076-8C04BA65A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6D0546CB-725B-4586-BEDD-A8E1DA496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AB5EE017-5E43-4AB4-BF17-C2150694C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456BFE42-FE3E-4763-A6E8-BC9C34C10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A395DBA0-7465-4857-B1C8-CB25971B0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BC8EB897-B7B1-4BAD-AB7C-A40DE6F4B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4664B19C-7F4F-4092-ADCA-581CE08E1A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1841D5A7-F7A1-4A43-834B-F6DF2B0E2F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07387B72-31EA-4F4A-8CAD-2132C3335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99841BC6-D90A-4F47-B7B0-21B4DEA249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Obrázok 4" descr="Obrázok, na ktorom je veľa, niekoľko, pozemok, miestnosť&#10;&#10;Automaticky generovaný popis">
            <a:extLst>
              <a:ext uri="{FF2B5EF4-FFF2-40B4-BE49-F238E27FC236}">
                <a16:creationId xmlns:a16="http://schemas.microsoft.com/office/drawing/2014/main" id="{8D764FE7-548C-4F19-BDFB-46266C476D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2"/>
          <a:stretch/>
        </p:blipFill>
        <p:spPr>
          <a:xfrm>
            <a:off x="224949" y="576072"/>
            <a:ext cx="3919228" cy="5522976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90B57757-D392-494E-840B-9EEB935DD3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53" b="-3"/>
          <a:stretch/>
        </p:blipFill>
        <p:spPr>
          <a:xfrm>
            <a:off x="4346544" y="576072"/>
            <a:ext cx="3922776" cy="5522976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78907291-9D6D-4740-81DB-441477BCA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52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6BC4F9D4-8C8E-40FF-A6E4-7B1FABA94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05000"/>
            <a:ext cx="6121400" cy="4305300"/>
          </a:xfrm>
          <a:prstGeom prst="rect">
            <a:avLst/>
          </a:prstGeom>
        </p:spPr>
      </p:pic>
      <p:pic>
        <p:nvPicPr>
          <p:cNvPr id="7" name="Obrázok 6" descr="Obrázok, na ktorom je chladnička, miestnosť, spálňa, šarkan&#10;&#10;Automaticky generovaný popis">
            <a:extLst>
              <a:ext uri="{FF2B5EF4-FFF2-40B4-BE49-F238E27FC236}">
                <a16:creationId xmlns:a16="http://schemas.microsoft.com/office/drawing/2014/main" id="{714563BF-4B67-4C02-8052-1A59718CC3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100" y="1905000"/>
            <a:ext cx="4305300" cy="43053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1792863-325C-45AB-9AC3-5BD9F51BD2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7571" y="291089"/>
            <a:ext cx="6583679" cy="109713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>
                <a:solidFill>
                  <a:schemeClr val="accent1"/>
                </a:solidFill>
              </a:rPr>
              <a:t>UROB POSTUPNOSŤ OBRÁZKOV, </a:t>
            </a:r>
            <a:br>
              <a:rPr lang="sk-SK" sz="2400" b="1" dirty="0">
                <a:solidFill>
                  <a:schemeClr val="accent1"/>
                </a:solidFill>
              </a:rPr>
            </a:br>
            <a:r>
              <a:rPr lang="sk-SK" sz="2400" b="1" dirty="0">
                <a:solidFill>
                  <a:schemeClr val="accent1"/>
                </a:solidFill>
              </a:rPr>
              <a:t>                 AKO ZA SEBOU NASLEDUJÚ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1CB8003-6FB4-49BA-9217-A580842C81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01109" y="1081100"/>
            <a:ext cx="3349281" cy="420624"/>
          </a:xfrm>
        </p:spPr>
        <p:txBody>
          <a:bodyPr>
            <a:normAutofit/>
          </a:bodyPr>
          <a:lstStyle/>
          <a:p>
            <a:pPr algn="r"/>
            <a:r>
              <a:rPr lang="sk-SK" b="1" dirty="0">
                <a:solidFill>
                  <a:schemeClr val="accent1"/>
                </a:solidFill>
              </a:rPr>
              <a:t>NÁJDI ROZDIELY</a:t>
            </a:r>
          </a:p>
        </p:txBody>
      </p:sp>
    </p:spTree>
    <p:extLst>
      <p:ext uri="{BB962C8B-B14F-4D97-AF65-F5344CB8AC3E}">
        <p14:creationId xmlns:p14="http://schemas.microsoft.com/office/powerpoint/2010/main" val="4088428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28AC11-BFDF-42EF-80FF-717BBF909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8628" y="1408629"/>
            <a:ext cx="6858000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C56AF6-38E4-490B-8E2B-1A1037B4E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832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339A6F5-AD6A-4D80-8AD9-6290D13AC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513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61000"/>
                </a:srgbClr>
              </a:gs>
              <a:gs pos="95000">
                <a:schemeClr val="accent5">
                  <a:alpha val="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CECCDD8-7B8D-4F7D-B036-FB9B637B2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64" y="928468"/>
            <a:ext cx="3083666" cy="47746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FFFF"/>
                </a:solidFill>
              </a:rPr>
              <a:t>POSPÁJAJ ČIAROU PÁRY PODĽA FARBY</a:t>
            </a:r>
            <a:br>
              <a:rPr lang="sk-SK" sz="3200" b="1" dirty="0">
                <a:solidFill>
                  <a:srgbClr val="FFFFFF"/>
                </a:solidFill>
              </a:rPr>
            </a:br>
            <a:br>
              <a:rPr lang="sk-SK" sz="3200" b="1" dirty="0">
                <a:solidFill>
                  <a:srgbClr val="FFFFFF"/>
                </a:solidFill>
              </a:rPr>
            </a:br>
            <a:br>
              <a:rPr lang="sk-SK" sz="3200" b="1" dirty="0">
                <a:solidFill>
                  <a:srgbClr val="FFFFFF"/>
                </a:solidFill>
              </a:rPr>
            </a:br>
            <a:br>
              <a:rPr lang="sk-SK" sz="3200" b="1" dirty="0">
                <a:solidFill>
                  <a:srgbClr val="FFFFFF"/>
                </a:solidFill>
              </a:rPr>
            </a:br>
            <a:r>
              <a:rPr lang="sk-SK" sz="3200" b="1" dirty="0">
                <a:solidFill>
                  <a:srgbClr val="FFFFFF"/>
                </a:solidFill>
              </a:rPr>
              <a:t>VLOŽ SPRÁVNY ŠTVOREC </a:t>
            </a:r>
            <a:br>
              <a:rPr lang="sk-SK" sz="3200" b="1" dirty="0">
                <a:solidFill>
                  <a:srgbClr val="FFFFFF"/>
                </a:solidFill>
              </a:rPr>
            </a:br>
            <a:r>
              <a:rPr lang="sk-SK" sz="3200" b="1" dirty="0">
                <a:solidFill>
                  <a:srgbClr val="FFFFFF"/>
                </a:solidFill>
              </a:rPr>
              <a:t>DO RUKAVIČKY</a:t>
            </a:r>
            <a:endParaRPr lang="en-US" sz="3200" b="1" dirty="0">
              <a:solidFill>
                <a:srgbClr val="FFFFFF"/>
              </a:solidFill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33C61E64-EEA4-4A48-A031-C717974555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561" y="810690"/>
            <a:ext cx="3426069" cy="4842500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758CF890-026C-46E2-949B-0BCDBC47F2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" t="11508" r="1015" b="11143"/>
          <a:stretch/>
        </p:blipFill>
        <p:spPr>
          <a:xfrm>
            <a:off x="8378446" y="810691"/>
            <a:ext cx="3238605" cy="489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50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B47FC9C-2ED3-4100-A4EF-E8CDFEE10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B0F03B59-AA2E-419E-97C6-EA11067029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01850" y="-425450"/>
            <a:ext cx="4622800" cy="6565900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3720BDFC-F9BD-4F24-A1B2-23FD886DD4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46100"/>
            <a:ext cx="3251200" cy="46228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16EEF63-5046-4930-93C5-631B81898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58141"/>
            <a:ext cx="10515600" cy="942664"/>
          </a:xfrm>
        </p:spPr>
        <p:txBody>
          <a:bodyPr>
            <a:normAutofit fontScale="90000"/>
          </a:bodyPr>
          <a:lstStyle/>
          <a:p>
            <a:r>
              <a:rPr lang="sk-SK" sz="2800" b="1" dirty="0">
                <a:solidFill>
                  <a:srgbClr val="002060"/>
                </a:solidFill>
              </a:rPr>
              <a:t>BLUDISKO</a:t>
            </a:r>
            <a:r>
              <a:rPr lang="sk-SK" sz="2000" b="1" dirty="0">
                <a:solidFill>
                  <a:srgbClr val="002060"/>
                </a:solidFill>
              </a:rPr>
              <a:t> </a:t>
            </a:r>
            <a:br>
              <a:rPr lang="sk-SK" sz="2000" b="1" dirty="0">
                <a:solidFill>
                  <a:srgbClr val="002060"/>
                </a:solidFill>
              </a:rPr>
            </a:br>
            <a:r>
              <a:rPr lang="sk-SK" sz="2000" b="1" dirty="0">
                <a:solidFill>
                  <a:srgbClr val="002060"/>
                </a:solidFill>
              </a:rPr>
              <a:t>1. VYZNAČ CESTU OD JEDNÉHO SNEHULIAKA K DRUHÉMU </a:t>
            </a:r>
            <a:br>
              <a:rPr lang="sk-SK" sz="2000" b="1" dirty="0">
                <a:solidFill>
                  <a:srgbClr val="002060"/>
                </a:solidFill>
              </a:rPr>
            </a:br>
            <a:r>
              <a:rPr lang="sk-SK" sz="2000" b="1" dirty="0">
                <a:solidFill>
                  <a:srgbClr val="002060"/>
                </a:solidFill>
              </a:rPr>
              <a:t>2. OD SOBA K SNEHULIAKOVI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8434A82B-8260-4D91-B9A0-4B77913592F1}"/>
              </a:ext>
            </a:extLst>
          </p:cNvPr>
          <p:cNvSpPr txBox="1"/>
          <p:nvPr/>
        </p:nvSpPr>
        <p:spPr>
          <a:xfrm>
            <a:off x="3037668" y="557195"/>
            <a:ext cx="3841434" cy="2797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7F91397A-082F-4F24-B54C-3F303AB4320D}"/>
              </a:ext>
            </a:extLst>
          </p:cNvPr>
          <p:cNvSpPr txBox="1"/>
          <p:nvPr/>
        </p:nvSpPr>
        <p:spPr>
          <a:xfrm>
            <a:off x="8966708" y="546100"/>
            <a:ext cx="1820562" cy="4478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41914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6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630F2850-D7D1-4F20-9B98-36E8892FE5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" t="9145" r="-1"/>
          <a:stretch/>
        </p:blipFill>
        <p:spPr>
          <a:xfrm>
            <a:off x="7036905" y="643467"/>
            <a:ext cx="3715600" cy="5061594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A0530478-6206-4F76-B122-9FF1BE3BB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48" y="643467"/>
            <a:ext cx="4303648" cy="5571066"/>
          </a:xfrm>
          <a:prstGeom prst="rect">
            <a:avLst/>
          </a:prstGeom>
        </p:spPr>
      </p:pic>
      <p:sp>
        <p:nvSpPr>
          <p:cNvPr id="10" name="BlokTextu 9">
            <a:extLst>
              <a:ext uri="{FF2B5EF4-FFF2-40B4-BE49-F238E27FC236}">
                <a16:creationId xmlns:a16="http://schemas.microsoft.com/office/drawing/2014/main" id="{4C3F9296-B626-4BD8-A074-E47F55090443}"/>
              </a:ext>
            </a:extLst>
          </p:cNvPr>
          <p:cNvSpPr txBox="1"/>
          <p:nvPr/>
        </p:nvSpPr>
        <p:spPr>
          <a:xfrm>
            <a:off x="1054248" y="643467"/>
            <a:ext cx="3239456" cy="369332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ČO MI CHÝBA? DOKRESLI MI.</a:t>
            </a:r>
          </a:p>
        </p:txBody>
      </p:sp>
      <p:sp>
        <p:nvSpPr>
          <p:cNvPr id="19" name="BlokTextu 18">
            <a:extLst>
              <a:ext uri="{FF2B5EF4-FFF2-40B4-BE49-F238E27FC236}">
                <a16:creationId xmlns:a16="http://schemas.microsoft.com/office/drawing/2014/main" id="{CE61383B-BFF1-4EC6-886F-E84427C76DE4}"/>
              </a:ext>
            </a:extLst>
          </p:cNvPr>
          <p:cNvSpPr txBox="1"/>
          <p:nvPr/>
        </p:nvSpPr>
        <p:spPr>
          <a:xfrm>
            <a:off x="7235687" y="4770783"/>
            <a:ext cx="3352800" cy="70788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000" dirty="0">
                <a:solidFill>
                  <a:schemeClr val="bg1"/>
                </a:solidFill>
              </a:rPr>
              <a:t>MÔŽEŠ SI ZHOTOVIŤ TAKÝTO ZIMNÝ STROM</a:t>
            </a:r>
          </a:p>
        </p:txBody>
      </p:sp>
    </p:spTree>
    <p:extLst>
      <p:ext uri="{BB962C8B-B14F-4D97-AF65-F5344CB8AC3E}">
        <p14:creationId xmlns:p14="http://schemas.microsoft.com/office/powerpoint/2010/main" val="2245296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39C264-0710-46F4-96D3-BB645F3B3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96" y="4571216"/>
            <a:ext cx="10906008" cy="1115415"/>
          </a:xfr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3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 MAMINKOU ALEBO S OCKOM SI MÔŽEŠ V KUCHYNI VYROBIŤ TAKÝCHTO CHUTNÝCH SNEHULIAKOV</a:t>
            </a:r>
          </a:p>
        </p:txBody>
      </p:sp>
      <p:pic>
        <p:nvPicPr>
          <p:cNvPr id="10" name="Obrázok 9" descr="Obrázok, na ktorom je stôl, jedlo&#10;&#10;Automaticky generovaný popis">
            <a:extLst>
              <a:ext uri="{FF2B5EF4-FFF2-40B4-BE49-F238E27FC236}">
                <a16:creationId xmlns:a16="http://schemas.microsoft.com/office/drawing/2014/main" id="{19FCD76C-EE39-49BD-80CF-2DE1404EEA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0" b="25213"/>
          <a:stretch/>
        </p:blipFill>
        <p:spPr>
          <a:xfrm>
            <a:off x="321628" y="320511"/>
            <a:ext cx="3794760" cy="3930978"/>
          </a:xfrm>
          <a:prstGeom prst="rect">
            <a:avLst/>
          </a:prstGeom>
        </p:spPr>
      </p:pic>
      <p:pic>
        <p:nvPicPr>
          <p:cNvPr id="6" name="Obrázok 5" descr="Obrázok, na ktorom je stôl, sedenie, jedlo, malé&#10;&#10;Automaticky generovaný popis">
            <a:extLst>
              <a:ext uri="{FF2B5EF4-FFF2-40B4-BE49-F238E27FC236}">
                <a16:creationId xmlns:a16="http://schemas.microsoft.com/office/drawing/2014/main" id="{E69860C3-80B5-43A1-9145-A4D8C303E9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4" r="3" b="9562"/>
          <a:stretch/>
        </p:blipFill>
        <p:spPr>
          <a:xfrm>
            <a:off x="4198385" y="320511"/>
            <a:ext cx="3794760" cy="3930978"/>
          </a:xfrm>
          <a:prstGeom prst="rect">
            <a:avLst/>
          </a:prstGeom>
        </p:spPr>
      </p:pic>
      <p:pic>
        <p:nvPicPr>
          <p:cNvPr id="20" name="Obrázok 19" descr="Obrázok, na ktorom je vnútri, stôl, jedlo, tanier&#10;&#10;Automaticky generovaný popis">
            <a:extLst>
              <a:ext uri="{FF2B5EF4-FFF2-40B4-BE49-F238E27FC236}">
                <a16:creationId xmlns:a16="http://schemas.microsoft.com/office/drawing/2014/main" id="{9AA8B950-F086-493C-BD91-28E0E2D7A4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6" r="-2" b="-2"/>
          <a:stretch/>
        </p:blipFill>
        <p:spPr>
          <a:xfrm>
            <a:off x="8075142" y="320511"/>
            <a:ext cx="3794760" cy="3930978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0188E89-AF78-40F6-B787-E9BD9C625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DBDF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363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6FAC5D8-55C9-4E0A-B46E-B42D283D8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264" y="490883"/>
            <a:ext cx="5275394" cy="4114368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</a:rPr>
              <a:t>VIEM</a:t>
            </a:r>
            <a:r>
              <a:rPr lang="sk-SK" sz="2400" b="1" dirty="0">
                <a:solidFill>
                  <a:srgbClr val="002060"/>
                </a:solidFill>
              </a:rPr>
              <a:t>E</a:t>
            </a:r>
            <a:r>
              <a:rPr lang="en-US" sz="2400" b="1" dirty="0">
                <a:solidFill>
                  <a:srgbClr val="002060"/>
                </a:solidFill>
              </a:rPr>
              <a:t>, ŽE NÁPADOV SO ZIMOU JE VEĽMI VEĽA. KĽUDNE SI MÔŽETE VYROBIŤ AJ NIEČO PODĽA SEBA A POSLAŤ NÁM TO.  </a:t>
            </a:r>
            <a:br>
              <a:rPr lang="sk-SK" sz="2400" b="1" dirty="0">
                <a:solidFill>
                  <a:srgbClr val="002060"/>
                </a:solidFill>
              </a:rPr>
            </a:br>
            <a:r>
              <a:rPr lang="en-US" sz="2400" b="1" dirty="0">
                <a:solidFill>
                  <a:srgbClr val="002060"/>
                </a:solidFill>
              </a:rPr>
              <a:t>TVORTE, VYRÁBAJTE, EXPERIMENTUJTE </a:t>
            </a:r>
            <a:br>
              <a:rPr lang="sk-SK" sz="2400" b="1" dirty="0">
                <a:solidFill>
                  <a:srgbClr val="002060"/>
                </a:solidFill>
              </a:rPr>
            </a:br>
            <a:r>
              <a:rPr lang="en-US" sz="2400" b="1" dirty="0">
                <a:solidFill>
                  <a:srgbClr val="002060"/>
                </a:solidFill>
              </a:rPr>
              <a:t>A POSIELAJTE. </a:t>
            </a:r>
            <a:br>
              <a:rPr lang="sk-SK" sz="2400" b="1" dirty="0">
                <a:solidFill>
                  <a:srgbClr val="002060"/>
                </a:solidFill>
              </a:rPr>
            </a:br>
            <a:r>
              <a:rPr lang="en-US" sz="2400" b="1" dirty="0">
                <a:solidFill>
                  <a:srgbClr val="002060"/>
                </a:solidFill>
              </a:rPr>
              <a:t>TEŠÍM</a:t>
            </a:r>
            <a:r>
              <a:rPr lang="sk-SK" sz="2400" b="1" dirty="0">
                <a:solidFill>
                  <a:srgbClr val="002060"/>
                </a:solidFill>
              </a:rPr>
              <a:t>E</a:t>
            </a:r>
            <a:r>
              <a:rPr lang="en-US" sz="2400" b="1" dirty="0">
                <a:solidFill>
                  <a:srgbClr val="002060"/>
                </a:solidFill>
              </a:rPr>
              <a:t> SA NA VAŠE VÝTVORY . </a:t>
            </a:r>
            <a:r>
              <a:rPr lang="sk-SK" sz="2400" b="1" dirty="0">
                <a:solidFill>
                  <a:srgbClr val="002060"/>
                </a:solidFill>
              </a:rPr>
              <a:t>                    </a:t>
            </a:r>
            <a:br>
              <a:rPr lang="sk-SK" sz="2400" b="1" dirty="0">
                <a:solidFill>
                  <a:srgbClr val="002060"/>
                </a:solidFill>
              </a:rPr>
            </a:br>
            <a:r>
              <a:rPr lang="sk-SK" sz="2400" b="1" dirty="0">
                <a:solidFill>
                  <a:srgbClr val="002060"/>
                </a:solidFill>
              </a:rPr>
              <a:t>           </a:t>
            </a:r>
            <a:r>
              <a:rPr lang="en-US" sz="2700" b="1" dirty="0">
                <a:solidFill>
                  <a:srgbClr val="002060"/>
                </a:solidFill>
              </a:rPr>
              <a:t>S POZDRAVOM PANI UČITEĽK</a:t>
            </a:r>
            <a:r>
              <a:rPr lang="sk-SK" sz="2700" b="1" dirty="0">
                <a:solidFill>
                  <a:srgbClr val="002060"/>
                </a:solidFill>
              </a:rPr>
              <a:t>Y</a:t>
            </a:r>
            <a:br>
              <a:rPr lang="en-US" sz="2700" b="1" dirty="0">
                <a:solidFill>
                  <a:srgbClr val="002060"/>
                </a:solidFill>
              </a:rPr>
            </a:br>
            <a:endParaRPr lang="en-US" sz="2700" b="1" dirty="0">
              <a:solidFill>
                <a:srgbClr val="002060"/>
              </a:solidFill>
            </a:endParaRPr>
          </a:p>
        </p:txBody>
      </p:sp>
      <p:sp>
        <p:nvSpPr>
          <p:cNvPr id="27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ázok 3" descr="Obrázok, na ktorom je vnútri, sedenie, malé, hračka&#10;&#10;Automaticky generovaný popis">
            <a:extLst>
              <a:ext uri="{FF2B5EF4-FFF2-40B4-BE49-F238E27FC236}">
                <a16:creationId xmlns:a16="http://schemas.microsoft.com/office/drawing/2014/main" id="{C50B37BA-2824-466A-A8D3-6312C73ED0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2544"/>
          <a:stretch/>
        </p:blipFill>
        <p:spPr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4110970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Pupazzo Di Neve HD Wallpaper | Sfondo | 1920x1200 | ID:133141 - Wallpaper  Abyss">
            <a:extLst>
              <a:ext uri="{FF2B5EF4-FFF2-40B4-BE49-F238E27FC236}">
                <a16:creationId xmlns:a16="http://schemas.microsoft.com/office/drawing/2014/main" id="{E0FFF006-604B-429C-B499-54AF846F0F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 bwMode="auto">
          <a:xfrm>
            <a:off x="20" y="28146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2" descr="Pupazzo Di Neve HD Wallpaper | Sfondo | 1920x1200 | ID:133141 - Wallpaper  Abyss">
            <a:extLst>
              <a:ext uri="{FF2B5EF4-FFF2-40B4-BE49-F238E27FC236}">
                <a16:creationId xmlns:a16="http://schemas.microsoft.com/office/drawing/2014/main" id="{E18E5E33-4BF2-4450-BC18-E70C545250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E86551A9-BBA2-460B-A249-2B85BF75211B}"/>
              </a:ext>
            </a:extLst>
          </p:cNvPr>
          <p:cNvSpPr txBox="1"/>
          <p:nvPr/>
        </p:nvSpPr>
        <p:spPr>
          <a:xfrm>
            <a:off x="9268754" y="5050282"/>
            <a:ext cx="13119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pic>
        <p:nvPicPr>
          <p:cNvPr id="3" name="Online médium 2" title="Zima v Spievankove - SPIEVANKOVO 2">
            <a:hlinkClick r:id="" action="ppaction://media"/>
            <a:extLst>
              <a:ext uri="{FF2B5EF4-FFF2-40B4-BE49-F238E27FC236}">
                <a16:creationId xmlns:a16="http://schemas.microsoft.com/office/drawing/2014/main" id="{38F4D7B5-B867-4984-B541-B9F3A1304F3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822831" y="2711450"/>
            <a:ext cx="4835769" cy="295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95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ok 5" descr="Obrázok, na ktorom je mačkovitá šelma, vnútri, sedenie, stôl&#10;&#10;Automaticky generovaný popis">
            <a:extLst>
              <a:ext uri="{FF2B5EF4-FFF2-40B4-BE49-F238E27FC236}">
                <a16:creationId xmlns:a16="http://schemas.microsoft.com/office/drawing/2014/main" id="{7BCC4CEB-C84B-47DD-931E-5ECC5E5F4B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16" b="12767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A053DC9A-AD4F-4829-A13E-EF62EE20FE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0" y="0"/>
            <a:ext cx="12198625" cy="6857571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546958DA-5139-4FF4-A519-2ABD4D790C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0" y="0"/>
            <a:ext cx="13214780" cy="6898324"/>
          </a:xfrm>
          <a:prstGeom prst="rect">
            <a:avLst/>
          </a:prstGeom>
        </p:spPr>
      </p:pic>
      <p:pic>
        <p:nvPicPr>
          <p:cNvPr id="11" name="Online médium 1" title="Miro Jaroš - ZIMA NA SANIACH (Oficiálny videoklip z DVD Tešíme sa na Ježiška)">
            <a:hlinkClick r:id="" action="ppaction://media"/>
            <a:extLst>
              <a:ext uri="{FF2B5EF4-FFF2-40B4-BE49-F238E27FC236}">
                <a16:creationId xmlns:a16="http://schemas.microsoft.com/office/drawing/2014/main" id="{56D44101-1F22-4E4E-86DD-F04E1FD60DB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8572702" y="3449162"/>
            <a:ext cx="2751584" cy="144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03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lokTextu 6">
            <a:extLst>
              <a:ext uri="{FF2B5EF4-FFF2-40B4-BE49-F238E27FC236}">
                <a16:creationId xmlns:a16="http://schemas.microsoft.com/office/drawing/2014/main" id="{0CB98E04-A5CB-42D6-89EC-8F585FE0341B}"/>
              </a:ext>
            </a:extLst>
          </p:cNvPr>
          <p:cNvSpPr txBox="1"/>
          <p:nvPr/>
        </p:nvSpPr>
        <p:spPr>
          <a:xfrm>
            <a:off x="197427" y="-356651"/>
            <a:ext cx="1187680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dirty="0">
                <a:noFill/>
              </a:rPr>
              <a:t>Vysoko v mrakoch, až tam, kam žiadny človek sám nikdy nedovidí, kde sa vzal, tu sa vzal, vzduchom poletoval vetrík. A nebol to vetrík hocijaký, bol ešte celkom mladý, mladučký. Zo všetkého najradšej sa hral v oblakoch, preháňal mraky po oblohe a hneval slniečko, ktoré pre samý mrak ani poriadne nevidelo na zem.</a:t>
            </a:r>
          </a:p>
          <a:p>
            <a:r>
              <a:rPr lang="sk-SK" dirty="0">
                <a:noFill/>
              </a:rPr>
              <a:t>A ako si tak bezstarostne poletoval vzduchom, dostal sa až vysoko nad oblaky, kde sa stretol s vodnou parou. Chudinka, bola celá vyľakaná. Ešte ráno bola rosou na lúke, ale potom vyšlo slniečko, rosu vysušilo a tá sa premenila na paru a stúpala až vysoko do mrakov. Vetrík sa s vodnou parou čoskoro skamarátil. Spoločne vyvádzali a naháňali sa, ani si nevšimli, ako veľmi sa ochladilo. Keď sa na chvíľu zastavili, aby si odpočinuli, vodná para sa celá chvela zimou. Vetrík udivene pozeral, čo sa to s jeho novou kamarátkou deje. Ako sa to len premenila! Vôbec ju nespoznával. Je zrazu tak oslnivo krásna, elegantná a pritom drobná a nežná. Vetrík celý ohromený pozeral, ako sa vodná para premenila na snehovú vločku.</a:t>
            </a:r>
          </a:p>
          <a:p>
            <a:r>
              <a:rPr lang="sk-SK" dirty="0">
                <a:noFill/>
              </a:rPr>
              <a:t>Vločka bola tiež vyľakaná zo svojej krásy, ale sama sebe sa páčila a veselo poletovala vzduchom. Ale potom sa zľakla! Videla, že sa blíži k zemi! Čo si sama na zemi počne? Je úplne sama a je navyše tak malinká a krehučká. Zrazu zistila, že vôbec nie je sama! Vzduchom poletovali milióny vločiek. Naša snehová vločka sa prestala báť a už sa len tešila a predstavovala si, aké to asi bude až dopadne na zem, deti budú výskať radosťou a postavia z nej snehuliaka alebo spadne na nos niektorému z detí, čo sa sánkujú …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B68095D8-8E5C-4937-A577-2A4AC3315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2900" y="-356651"/>
            <a:ext cx="12150438" cy="8446611"/>
          </a:xfrm>
          <a:prstGeom prst="rect">
            <a:avLst/>
          </a:prstGeom>
        </p:spPr>
      </p:pic>
      <p:sp>
        <p:nvSpPr>
          <p:cNvPr id="10" name="BlokTextu 9">
            <a:extLst>
              <a:ext uri="{FF2B5EF4-FFF2-40B4-BE49-F238E27FC236}">
                <a16:creationId xmlns:a16="http://schemas.microsoft.com/office/drawing/2014/main" id="{6E1D1041-0B76-43DE-A0CD-428B96F3C655}"/>
              </a:ext>
            </a:extLst>
          </p:cNvPr>
          <p:cNvSpPr txBox="1"/>
          <p:nvPr/>
        </p:nvSpPr>
        <p:spPr>
          <a:xfrm>
            <a:off x="342900" y="4641976"/>
            <a:ext cx="121504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00">
                <a:hlinkClick r:id="rId3" tooltip="https://pl.wiktionary.org/wiki/zima"/>
              </a:rPr>
              <a:t>Táto fotografia</a:t>
            </a:r>
            <a:r>
              <a:rPr lang="sk-SK" sz="900"/>
              <a:t> od autora Neznámy autor, chránené licenciou </a:t>
            </a:r>
            <a:r>
              <a:rPr lang="sk-SK" sz="900">
                <a:hlinkClick r:id="rId4" tooltip="https://creativecommons.org/licenses/by-sa/3.0/"/>
              </a:rPr>
              <a:t>CC BY-SA</a:t>
            </a:r>
            <a:endParaRPr lang="sk-SK" sz="900"/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F52E813E-749B-476C-89CD-5CF69CD6854E}"/>
              </a:ext>
            </a:extLst>
          </p:cNvPr>
          <p:cNvSpPr txBox="1"/>
          <p:nvPr/>
        </p:nvSpPr>
        <p:spPr>
          <a:xfrm>
            <a:off x="2098964" y="-25921"/>
            <a:ext cx="8624454" cy="535531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sk-SK" dirty="0"/>
              <a:t>Vysoko v mrakoch, až tam, kam žiadny človek sám nikdy nedovidí, kde sa vzal, tu sa vzal, vzduchom poletoval vetrík. A nebol to vetrík hocijaký, bol ešte celkom mladý, mladučký. Zo všetkého najradšej sa hral v oblakoch, preháňal mraky po oblohe a hneval slniečko, ktoré pre samý mrak ani poriadne nevidelo na zem.</a:t>
            </a:r>
          </a:p>
          <a:p>
            <a:r>
              <a:rPr lang="sk-SK" dirty="0"/>
              <a:t>A ako si tak bezstarostne poletoval vzduchom, dostal sa až vysoko nad oblaky, kde sa stretol s vodnou parou. Chudinka, bola celá vyľakaná. Ešte ráno bola rosou na lúke, ale potom vyšlo slniečko, rosu vysušilo a tá sa premenila na paru a stúpala až vysoko do mrakov. Vetrík sa s vodnou parou čoskoro skamarátil. Spoločne vyvádzali a naháňali sa, ani si nevšimli, ako veľmi sa ochladilo. Keď sa na chvíľu zastavili, aby si odpočinuli, vodná para sa celá chvela zimou. Vetrík udivene pozeral, čo sa to s jeho novou kamarátkou deje. Ako sa to len premenila! Vôbec ju nespoznával. Je zrazu tak oslnivo krásna, elegantná a pritom drobná a nežná. Vetrík celý ohromený pozeral, ako sa vodná para premenila na snehovú vločku.</a:t>
            </a:r>
          </a:p>
          <a:p>
            <a:r>
              <a:rPr lang="sk-SK" dirty="0"/>
              <a:t>Vločka bola tiež vyľakaná zo svojej krásy, ale sama sebe sa páčila a veselo poletovala vzduchom. Ale potom sa zľakla! Videla, že sa blíži k zemi! Čo si sama na zemi počne? Je úplne sama a je navyše tak malinká a krehučká. Zrazu zistila, že vôbec nie je sama! Vzduchom poletovali milióny vločiek. Naša snehová vločka sa prestala báť a už sa len tešila a predstavovala si, aké to asi bude až dopadne na zem, deti budú výskať radosťou a postavia z nej snehuliaka alebo spadne na nos niektorému z detí, čo sa sánkujú …</a:t>
            </a:r>
          </a:p>
        </p:txBody>
      </p:sp>
    </p:spTree>
    <p:extLst>
      <p:ext uri="{BB962C8B-B14F-4D97-AF65-F5344CB8AC3E}">
        <p14:creationId xmlns:p14="http://schemas.microsoft.com/office/powerpoint/2010/main" val="1695257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4" name="Picture 8" descr="Facebook">
            <a:extLst>
              <a:ext uri="{FF2B5EF4-FFF2-40B4-BE49-F238E27FC236}">
                <a16:creationId xmlns:a16="http://schemas.microsoft.com/office/drawing/2014/main" id="{5CF59070-3A8A-4B31-9BCC-5FFEAC1886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8"/>
          <a:stretch/>
        </p:blipFill>
        <p:spPr bwMode="auto">
          <a:xfrm>
            <a:off x="321837" y="1024220"/>
            <a:ext cx="4842725" cy="541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CF8F36E2-BBE5-43FE-822F-AD8CAE08C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F0C5F5D-387C-49F4-BA52-0131F7925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8181" y="2152389"/>
            <a:ext cx="4887685" cy="321017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sk-SK" sz="2000" dirty="0"/>
          </a:p>
          <a:p>
            <a:pPr marL="0" indent="0">
              <a:buNone/>
            </a:pPr>
            <a:endParaRPr lang="sk-SK" sz="2000" dirty="0">
              <a:solidFill>
                <a:srgbClr val="002060"/>
              </a:solidFill>
            </a:endParaRPr>
          </a:p>
          <a:p>
            <a:endParaRPr lang="sk-SK" sz="2000" dirty="0">
              <a:solidFill>
                <a:srgbClr val="002060"/>
              </a:solidFill>
            </a:endParaRPr>
          </a:p>
          <a:p>
            <a:r>
              <a:rPr lang="sk-SK" sz="2000" b="1" i="0" dirty="0">
                <a:solidFill>
                  <a:srgbClr val="002060"/>
                </a:solidFill>
                <a:effectLst/>
                <a:latin typeface="Roboto"/>
              </a:rPr>
              <a:t>SNIEŽIK SA NÁM CHUMELÍ </a:t>
            </a:r>
            <a:r>
              <a:rPr lang="sk-SK" sz="2000" b="0" i="0" dirty="0">
                <a:solidFill>
                  <a:srgbClr val="002060"/>
                </a:solidFill>
                <a:effectLst/>
                <a:latin typeface="Roboto"/>
              </a:rPr>
              <a:t>- pesnička pre deti a rozprávková zasnežená krajina | </a:t>
            </a:r>
            <a:r>
              <a:rPr lang="sk-SK" sz="2000" b="0" i="0" dirty="0" err="1">
                <a:solidFill>
                  <a:srgbClr val="002060"/>
                </a:solidFill>
                <a:effectLst/>
                <a:latin typeface="Roboto"/>
              </a:rPr>
              <a:t>Hanička</a:t>
            </a:r>
            <a:r>
              <a:rPr lang="sk-SK" sz="2000" b="0" i="0" dirty="0">
                <a:solidFill>
                  <a:srgbClr val="002060"/>
                </a:solidFill>
                <a:effectLst/>
                <a:latin typeface="Roboto"/>
              </a:rPr>
              <a:t> a </a:t>
            </a:r>
            <a:r>
              <a:rPr lang="sk-SK" sz="2000" b="0" i="0" dirty="0" err="1">
                <a:solidFill>
                  <a:srgbClr val="002060"/>
                </a:solidFill>
                <a:effectLst/>
                <a:latin typeface="Roboto"/>
              </a:rPr>
              <a:t>Murko</a:t>
            </a:r>
            <a:endParaRPr lang="sk-SK" sz="2000" b="0" i="0" dirty="0">
              <a:solidFill>
                <a:srgbClr val="002060"/>
              </a:solidFill>
              <a:effectLst/>
              <a:latin typeface="Roboto"/>
            </a:endParaRPr>
          </a:p>
          <a:p>
            <a:endParaRPr lang="sk-SK" sz="2000" dirty="0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AB45B260-B403-4441-BE2B-7CDE3A4CC9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4785BBE8-AE00-499C-9517-3F9856AF09A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4A3E3D03-D3AD-43FA-BA54-812E1629342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" name="Online médium 1" title="Sniežik sa nám chumelí  - pesnička pre deti a rozprávková zasnežená krajina | Hanička a Murko">
            <a:hlinkClick r:id="" action="ppaction://media"/>
            <a:extLst>
              <a:ext uri="{FF2B5EF4-FFF2-40B4-BE49-F238E27FC236}">
                <a16:creationId xmlns:a16="http://schemas.microsoft.com/office/drawing/2014/main" id="{A8B31870-202B-49F3-82DF-A48C709BD2E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963510" y="1024220"/>
            <a:ext cx="3198444" cy="207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194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FDBD5786-3078-4B54-945F-098C4DD506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92" r="-1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43328E09-6C53-4106-AF17-69BEA0E62DAC}"/>
              </a:ext>
            </a:extLst>
          </p:cNvPr>
          <p:cNvSpPr txBox="1"/>
          <p:nvPr/>
        </p:nvSpPr>
        <p:spPr>
          <a:xfrm>
            <a:off x="6638192" y="2306333"/>
            <a:ext cx="543364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sk-SK" sz="3600" b="1" dirty="0">
                <a:solidFill>
                  <a:srgbClr val="002060"/>
                </a:solidFill>
              </a:rPr>
              <a:t>SNEHULIAK</a:t>
            </a:r>
          </a:p>
          <a:p>
            <a:pPr algn="ctr">
              <a:spcAft>
                <a:spcPts val="600"/>
              </a:spcAft>
            </a:pPr>
            <a:r>
              <a:rPr lang="sk-SK" sz="2400" b="1" dirty="0">
                <a:solidFill>
                  <a:srgbClr val="002060"/>
                </a:solidFill>
              </a:rPr>
              <a:t>LEN ČO RÁNO JANKO VSTAL, </a:t>
            </a:r>
          </a:p>
          <a:p>
            <a:pPr algn="ctr">
              <a:spcAft>
                <a:spcPts val="600"/>
              </a:spcAft>
            </a:pPr>
            <a:r>
              <a:rPr lang="sk-SK" sz="2400" b="1" dirty="0">
                <a:solidFill>
                  <a:srgbClr val="002060"/>
                </a:solidFill>
              </a:rPr>
              <a:t>NA OBLOK SA VYŠTVERAL. </a:t>
            </a:r>
          </a:p>
          <a:p>
            <a:pPr algn="ctr">
              <a:spcAft>
                <a:spcPts val="600"/>
              </a:spcAft>
            </a:pPr>
            <a:r>
              <a:rPr lang="sk-SK" sz="2400" b="1" dirty="0">
                <a:solidFill>
                  <a:srgbClr val="002060"/>
                </a:solidFill>
              </a:rPr>
              <a:t>A Z OBLOKA DO DVORA </a:t>
            </a:r>
          </a:p>
          <a:p>
            <a:pPr algn="ctr">
              <a:spcAft>
                <a:spcPts val="600"/>
              </a:spcAft>
            </a:pPr>
            <a:r>
              <a:rPr lang="sk-SK" sz="2400" b="1" dirty="0">
                <a:solidFill>
                  <a:srgbClr val="002060"/>
                </a:solidFill>
              </a:rPr>
              <a:t>S ÚDIVOM SA POZERÁ. </a:t>
            </a:r>
          </a:p>
          <a:p>
            <a:pPr algn="ctr">
              <a:spcAft>
                <a:spcPts val="600"/>
              </a:spcAft>
            </a:pPr>
            <a:r>
              <a:rPr lang="sk-SK" sz="2400" b="1" dirty="0">
                <a:solidFill>
                  <a:srgbClr val="002060"/>
                </a:solidFill>
              </a:rPr>
              <a:t>VŠADE VIDÍ BIELY SVET, </a:t>
            </a:r>
          </a:p>
          <a:p>
            <a:pPr algn="ctr">
              <a:spcAft>
                <a:spcPts val="600"/>
              </a:spcAft>
            </a:pPr>
            <a:r>
              <a:rPr lang="sk-SK" sz="2400" b="1" dirty="0">
                <a:solidFill>
                  <a:srgbClr val="002060"/>
                </a:solidFill>
              </a:rPr>
              <a:t>SVIETI Z CESTY, Z DOMOV, STRIECH. </a:t>
            </a:r>
          </a:p>
          <a:p>
            <a:pPr algn="ctr">
              <a:spcAft>
                <a:spcPts val="600"/>
              </a:spcAft>
            </a:pPr>
            <a:r>
              <a:rPr lang="sk-SK" sz="2400" b="1" dirty="0">
                <a:solidFill>
                  <a:srgbClr val="002060"/>
                </a:solidFill>
              </a:rPr>
              <a:t>A OD PLOTA, JE TO TAK, </a:t>
            </a:r>
          </a:p>
          <a:p>
            <a:pPr algn="ctr">
              <a:spcAft>
                <a:spcPts val="600"/>
              </a:spcAft>
            </a:pPr>
            <a:r>
              <a:rPr lang="sk-SK" sz="2400" b="1" dirty="0">
                <a:solidFill>
                  <a:srgbClr val="002060"/>
                </a:solidFill>
              </a:rPr>
              <a:t>SMEJE SA NAŇ SNEHULIAK</a:t>
            </a:r>
            <a:r>
              <a:rPr lang="sk-SK" sz="2400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24060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3B47FC9C-2ED3-4100-A4EF-E8CDFEE10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Obrázok 8" descr="Obrázok, na ktorom je fotografia, rôzne, ružové, pestrofarebné&#10;&#10;Automaticky generovaný popis">
            <a:extLst>
              <a:ext uri="{FF2B5EF4-FFF2-40B4-BE49-F238E27FC236}">
                <a16:creationId xmlns:a16="http://schemas.microsoft.com/office/drawing/2014/main" id="{5D8DEC52-6986-4916-A983-D0BD791091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0" y="546100"/>
            <a:ext cx="2857500" cy="1866900"/>
          </a:xfrm>
          <a:prstGeom prst="rect">
            <a:avLst/>
          </a:prstGeom>
        </p:spPr>
      </p:pic>
      <p:pic>
        <p:nvPicPr>
          <p:cNvPr id="7" name="Obrázok 6" descr="Obrázok, na ktorom je sedenie, vnútri, hnedé, malé&#10;&#10;Automaticky generovaný popis">
            <a:extLst>
              <a:ext uri="{FF2B5EF4-FFF2-40B4-BE49-F238E27FC236}">
                <a16:creationId xmlns:a16="http://schemas.microsoft.com/office/drawing/2014/main" id="{341696D4-8825-4A8F-B755-A0980333A3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0" y="2476500"/>
            <a:ext cx="2857500" cy="2679700"/>
          </a:xfrm>
          <a:prstGeom prst="rect">
            <a:avLst/>
          </a:prstGeom>
        </p:spPr>
      </p:pic>
      <p:pic>
        <p:nvPicPr>
          <p:cNvPr id="15" name="Obrázok 14" descr="Obrázok, na ktorom je šálka, káva, stôl, vnútri&#10;&#10;Automaticky generovaný popis">
            <a:extLst>
              <a:ext uri="{FF2B5EF4-FFF2-40B4-BE49-F238E27FC236}">
                <a16:creationId xmlns:a16="http://schemas.microsoft.com/office/drawing/2014/main" id="{17719FC4-D8E8-43BB-8903-DC2214F785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100" y="546100"/>
            <a:ext cx="3479800" cy="4622800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83A50801-7B5A-4DE8-908D-3AF39C98187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546100"/>
            <a:ext cx="1905000" cy="2755900"/>
          </a:xfrm>
          <a:prstGeom prst="rect">
            <a:avLst/>
          </a:prstGeom>
        </p:spPr>
      </p:pic>
      <p:pic>
        <p:nvPicPr>
          <p:cNvPr id="5" name="Obrázok 4" descr="Obrázok, na ktorom je vnútri, fotografia, ružové, stôl&#10;&#10;Automaticky generovaný popis">
            <a:extLst>
              <a:ext uri="{FF2B5EF4-FFF2-40B4-BE49-F238E27FC236}">
                <a16:creationId xmlns:a16="http://schemas.microsoft.com/office/drawing/2014/main" id="{6FB0D4C8-90F5-4BAE-82F0-14F929B54C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00" y="546100"/>
            <a:ext cx="1358900" cy="2755900"/>
          </a:xfrm>
          <a:prstGeom prst="rect">
            <a:avLst/>
          </a:prstGeom>
        </p:spPr>
      </p:pic>
      <p:pic>
        <p:nvPicPr>
          <p:cNvPr id="17" name="Obrázok 16" descr="Obrázok, na ktorom je vnútri, sedenie, stôl, malé&#10;&#10;Automaticky generovaný popis">
            <a:extLst>
              <a:ext uri="{FF2B5EF4-FFF2-40B4-BE49-F238E27FC236}">
                <a16:creationId xmlns:a16="http://schemas.microsoft.com/office/drawing/2014/main" id="{3DC2AB5D-3B1F-4E43-B8C7-2FC04D44F7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3378200"/>
            <a:ext cx="1130300" cy="1778000"/>
          </a:xfrm>
          <a:prstGeom prst="rect">
            <a:avLst/>
          </a:prstGeom>
        </p:spPr>
      </p:pic>
      <p:pic>
        <p:nvPicPr>
          <p:cNvPr id="13" name="Obrázok 12" descr="Obrázok, na ktorom je kreslenie&#10;&#10;Automaticky generovaný popis">
            <a:extLst>
              <a:ext uri="{FF2B5EF4-FFF2-40B4-BE49-F238E27FC236}">
                <a16:creationId xmlns:a16="http://schemas.microsoft.com/office/drawing/2014/main" id="{B0D97CF0-7E39-4A76-A09E-AF5C046B6B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600" y="3378200"/>
            <a:ext cx="2120900" cy="177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98FBCB6-ECF4-44EF-A528-C42087649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58141"/>
            <a:ext cx="10515600" cy="9426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9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KAMARÁTI, KEĎ BY NÁM TENTO TÝŽDEŇ NENASNEŽILO, TAK SI MÔŽETE VYROBIŤ SNEHULIAKA NA OKNO</a:t>
            </a:r>
          </a:p>
        </p:txBody>
      </p:sp>
    </p:spTree>
    <p:extLst>
      <p:ext uri="{BB962C8B-B14F-4D97-AF65-F5344CB8AC3E}">
        <p14:creationId xmlns:p14="http://schemas.microsoft.com/office/powerpoint/2010/main" val="3481184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BB331C-AE4C-4CF7-8ACE-AC5E4FDF7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338328"/>
            <a:ext cx="10210800" cy="4831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KOMU BY SA NECHCEL VYRÁBAŤ SNEHULIAK, MÔŽETE SI HO LEN VYFARBIŤ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0BDD0CE-06A4-404B-8A13-580229C1C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41750"/>
            <a:ext cx="12192000" cy="471625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6">
            <a:extLst>
              <a:ext uri="{FF2B5EF4-FFF2-40B4-BE49-F238E27FC236}">
                <a16:creationId xmlns:a16="http://schemas.microsoft.com/office/drawing/2014/main" id="{EE9899FA-8881-472C-AA59-D08A89CA8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EB93C28C-E08B-4B5E-8D91-5CCA9BB346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483" y="2742397"/>
            <a:ext cx="2353665" cy="3291840"/>
          </a:xfrm>
          <a:prstGeom prst="rect">
            <a:avLst/>
          </a:prstGeom>
        </p:spPr>
      </p:pic>
      <p:sp>
        <p:nvSpPr>
          <p:cNvPr id="28" name="Rounded Rectangle 16">
            <a:extLst>
              <a:ext uri="{FF2B5EF4-FFF2-40B4-BE49-F238E27FC236}">
                <a16:creationId xmlns:a16="http://schemas.microsoft.com/office/drawing/2014/main" id="{080B7D90-3DF1-4514-B26D-616BE3555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4749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F7687802-64BC-455C-B0AB-EC7078C589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211" y="2744731"/>
            <a:ext cx="2542946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870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9" name="Rectangle 88">
            <a:extLst>
              <a:ext uri="{FF2B5EF4-FFF2-40B4-BE49-F238E27FC236}">
                <a16:creationId xmlns:a16="http://schemas.microsoft.com/office/drawing/2014/main" id="{6EFFF4A2-EB01-4738-9824-8D9A72A51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ok 4" descr="Obrázok, na ktorom je vnútri, stôl, sedenie, drevené&#10;&#10;Automaticky generovaný popis">
            <a:extLst>
              <a:ext uri="{FF2B5EF4-FFF2-40B4-BE49-F238E27FC236}">
                <a16:creationId xmlns:a16="http://schemas.microsoft.com/office/drawing/2014/main" id="{4D03AE95-E217-4AE0-8BDD-39E4146AD6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" r="2" b="4176"/>
          <a:stretch/>
        </p:blipFill>
        <p:spPr>
          <a:xfrm>
            <a:off x="1" y="10"/>
            <a:ext cx="4003040" cy="4226709"/>
          </a:xfrm>
          <a:prstGeom prst="rect">
            <a:avLst/>
          </a:prstGeom>
        </p:spPr>
      </p:pic>
      <p:pic>
        <p:nvPicPr>
          <p:cNvPr id="9" name="Obrázok 8" descr="Obrázok, na ktorom je vnútri, stôl, miestnosť, živé&#10;&#10;Automaticky generovaný popis">
            <a:extLst>
              <a:ext uri="{FF2B5EF4-FFF2-40B4-BE49-F238E27FC236}">
                <a16:creationId xmlns:a16="http://schemas.microsoft.com/office/drawing/2014/main" id="{8DF80D03-634C-4E97-B81D-8C5B4B4C91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51" r="-3" b="-4"/>
          <a:stretch/>
        </p:blipFill>
        <p:spPr>
          <a:xfrm>
            <a:off x="4093465" y="10"/>
            <a:ext cx="4003040" cy="4224518"/>
          </a:xfrm>
          <a:prstGeom prst="rect">
            <a:avLst/>
          </a:prstGeom>
        </p:spPr>
      </p:pic>
      <p:pic>
        <p:nvPicPr>
          <p:cNvPr id="7" name="Obrázok 6" descr="Obrázok, na ktorom je podlaha, vnútri, dieťa, mladé&#10;&#10;Automaticky generovaný popis">
            <a:extLst>
              <a:ext uri="{FF2B5EF4-FFF2-40B4-BE49-F238E27FC236}">
                <a16:creationId xmlns:a16="http://schemas.microsoft.com/office/drawing/2014/main" id="{35F2ADE8-E8CB-4BBD-846A-B24F2D76CE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" r="-2" b="20068"/>
          <a:stretch/>
        </p:blipFill>
        <p:spPr>
          <a:xfrm>
            <a:off x="8186928" y="10"/>
            <a:ext cx="4005072" cy="4224518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5198179-86EF-48B8-B4E2-C07B57017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9704" y="4535424"/>
            <a:ext cx="6804064" cy="158545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k-SK" sz="1600" dirty="0">
              <a:solidFill>
                <a:schemeClr val="bg1"/>
              </a:solidFill>
            </a:endParaRPr>
          </a:p>
          <a:p>
            <a:r>
              <a:rPr lang="sk-SK" sz="1600" dirty="0">
                <a:solidFill>
                  <a:schemeClr val="bg1"/>
                </a:solidFill>
              </a:rPr>
              <a:t>PRIPRAVTE SI Z PAPIERA ALEBO KARTÓNU ĽADOVÉ KRYHY, PAPIEROVÉ GULE A MÔŽETE SI VYROBIŤ AJ SNEHULIAKA... 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D4469D90-62FA-49B2-981E-5305361D5A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02370" y="4592474"/>
            <a:ext cx="1128382" cy="847206"/>
            <a:chOff x="8183879" y="1000124"/>
            <a:chExt cx="1562267" cy="1172973"/>
          </a:xfrm>
        </p:grpSpPr>
        <p:sp>
          <p:nvSpPr>
            <p:cNvPr id="92" name="Freeform 5">
              <a:extLst>
                <a:ext uri="{FF2B5EF4-FFF2-40B4-BE49-F238E27FC236}">
                  <a16:creationId xmlns:a16="http://schemas.microsoft.com/office/drawing/2014/main" id="{281E6897-9689-4C48-ADC3-9F41AAE3A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5">
              <a:extLst>
                <a:ext uri="{FF2B5EF4-FFF2-40B4-BE49-F238E27FC236}">
                  <a16:creationId xmlns:a16="http://schemas.microsoft.com/office/drawing/2014/main" id="{404E145C-C4EA-4DED-B029-22B811FCEB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" name="Nadpis 5">
            <a:extLst>
              <a:ext uri="{FF2B5EF4-FFF2-40B4-BE49-F238E27FC236}">
                <a16:creationId xmlns:a16="http://schemas.microsoft.com/office/drawing/2014/main" id="{AB25C9F6-390E-4348-8263-5E5D7A945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11807056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899</Words>
  <Application>Microsoft Office PowerPoint</Application>
  <PresentationFormat>Širokouhlá</PresentationFormat>
  <Paragraphs>38</Paragraphs>
  <Slides>16</Slides>
  <Notes>0</Notes>
  <HiddenSlides>0</HiddenSlides>
  <MMClips>3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Roboto</vt:lpstr>
      <vt:lpstr>Motív Office</vt:lpstr>
      <vt:lpstr>  PRICHÁDZA ZIMA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KAMARÁTI, KEĎ BY NÁM TENTO TÝŽDEŇ NENASNEŽILO, TAK SI MÔŽETE VYROBIŤ SNEHULIAKA NA OKNO</vt:lpstr>
      <vt:lpstr>KOMU BY SA NECHCEL VYRÁBAŤ SNEHULIAK, MÔŽETE SI HO LEN VYFARBIŤ</vt:lpstr>
      <vt:lpstr>Prezentácia programu PowerPoint</vt:lpstr>
      <vt:lpstr>KTO BY MAL CHUŤ A BOLO BY MU MÁLO, TAK VÁM NIEČO PRIDÁM</vt:lpstr>
      <vt:lpstr>UROB POSTUPNOSŤ OBRÁZKOV,                   AKO ZA SEBOU NASLEDUJÚ</vt:lpstr>
      <vt:lpstr>POSPÁJAJ ČIAROU PÁRY PODĽA FARBY    VLOŽ SPRÁVNY ŠTVOREC  DO RUKAVIČKY</vt:lpstr>
      <vt:lpstr>BLUDISKO  1. VYZNAČ CESTU OD JEDNÉHO SNEHULIAKA K DRUHÉMU  2. OD SOBA K SNEHULIAKOVI</vt:lpstr>
      <vt:lpstr>Prezentácia programu PowerPoint</vt:lpstr>
      <vt:lpstr>S MAMINKOU ALEBO S OCKOM SI MÔŽEŠ V KUCHYNI VYROBIŤ TAKÝCHTO CHUTNÝCH SNEHULIAKOV</vt:lpstr>
      <vt:lpstr>VIEME, ŽE NÁPADOV SO ZIMOU JE VEĽMI VEĽA. KĽUDNE SI MÔŽETE VYROBIŤ AJ NIEČO PODĽA SEBA A POSLAŤ NÁM TO.   TVORTE, VYRÁBAJTE, EXPERIMENTUJTE  A POSIELAJTE.  TEŠÍME SA NA VAŠE VÝTVORY .                                 S POZDRAVOM PANI UČITEĽKY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PRICHÁDZA ZIMA</dc:title>
  <dc:creator>user</dc:creator>
  <cp:lastModifiedBy>Kuriatka</cp:lastModifiedBy>
  <cp:revision>21</cp:revision>
  <dcterms:created xsi:type="dcterms:W3CDTF">2021-01-07T12:10:20Z</dcterms:created>
  <dcterms:modified xsi:type="dcterms:W3CDTF">2021-01-11T15:53:17Z</dcterms:modified>
</cp:coreProperties>
</file>