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3.xml" ContentType="application/vnd.openxmlformats-officedocument.presentationml.notesSlide+xml"/>
  <Override PartName="/ppt/embeddings/oleObject3.bin" ContentType="application/vnd.openxmlformats-officedocument.oleObject"/>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4" r:id="rId2"/>
    <p:sldId id="258" r:id="rId3"/>
    <p:sldId id="257" r:id="rId4"/>
    <p:sldId id="267" r:id="rId5"/>
    <p:sldId id="265" r:id="rId6"/>
    <p:sldId id="262" r:id="rId7"/>
    <p:sldId id="268" r:id="rId8"/>
    <p:sldId id="263" r:id="rId9"/>
    <p:sldId id="256" r:id="rId10"/>
    <p:sldId id="266" r:id="rId11"/>
    <p:sldId id="269" r:id="rId12"/>
    <p:sldId id="270" r:id="rId13"/>
    <p:sldId id="272" r:id="rId14"/>
    <p:sldId id="271" r:id="rId15"/>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96" autoAdjust="0"/>
    <p:restoredTop sz="69250" autoAdjust="0"/>
  </p:normalViewPr>
  <p:slideViewPr>
    <p:cSldViewPr>
      <p:cViewPr>
        <p:scale>
          <a:sx n="60" d="100"/>
          <a:sy n="60" d="100"/>
        </p:scale>
        <p:origin x="2381" y="3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9615B-81BE-4684-91AD-B4B2F367E719}" type="datetimeFigureOut">
              <a:rPr lang="sk-SK" smtClean="0"/>
              <a:pPr/>
              <a:t>4. 5. 2020</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11EAF2-25FB-444C-887D-B4312D535F68}" type="slidenum">
              <a:rPr lang="sk-SK" smtClean="0"/>
              <a:pPr/>
              <a:t>‹#›</a:t>
            </a:fld>
            <a:endParaRPr lang="sk-S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r>
              <a:rPr lang="sk-SK" dirty="0">
                <a:latin typeface="Times New Roman" panose="02020603050405020304" pitchFamily="18" charset="0"/>
                <a:cs typeface="Times New Roman" panose="02020603050405020304" pitchFamily="18" charset="0"/>
              </a:rPr>
              <a:t>Deti vždy hádajú hádanku, potom samostatne,</a:t>
            </a:r>
            <a:r>
              <a:rPr lang="sk-SK" baseline="0" dirty="0">
                <a:latin typeface="Times New Roman" panose="02020603050405020304" pitchFamily="18" charset="0"/>
                <a:cs typeface="Times New Roman" panose="02020603050405020304" pitchFamily="18" charset="0"/>
              </a:rPr>
              <a:t> alebo spolu opíšeme kto/čo je na obrázku. Rozprávame sa o danom počasí o jeho kladných, ale aj záporných vlastnostiach. Či ho deti majú radi/neradi a prečo? Ako sa vtedy obliekame? Pri obrázkoch so zvukovou stopou sa snažia na základe sluchovej percepcie identifikovať počasie a až potom ho určiť hádankou. Pomenúvajú a určujú, ktoré počasie je typické pre nejaké ročné obdobie (napr. sneženie). </a:t>
            </a:r>
          </a:p>
          <a:p>
            <a:pPr algn="just"/>
            <a:r>
              <a:rPr lang="sk-SK" baseline="0" dirty="0">
                <a:latin typeface="Times New Roman" panose="02020603050405020304" pitchFamily="18" charset="0"/>
                <a:cs typeface="Times New Roman" panose="02020603050405020304" pitchFamily="18" charset="0"/>
              </a:rPr>
              <a:t>V ďalšej časti si môžeme napr. zaspievať – keď máme počasie slnečné, tak si zaspievame pieseň o slniečku (Slniečko sa zobudilo) alebo si spolu zacvičíme, zatancujeme, naháňame sa, prípadne si vyrobíme oblohu s dažďom. Na záver môžeme vymaľovávať </a:t>
            </a:r>
            <a:r>
              <a:rPr lang="sk-SK" baseline="0" dirty="0" err="1">
                <a:latin typeface="Times New Roman" panose="02020603050405020304" pitchFamily="18" charset="0"/>
                <a:cs typeface="Times New Roman" panose="02020603050405020304" pitchFamily="18" charset="0"/>
              </a:rPr>
              <a:t>omaľovánky</a:t>
            </a:r>
            <a:r>
              <a:rPr lang="sk-SK" baseline="0" dirty="0">
                <a:latin typeface="Times New Roman" panose="02020603050405020304" pitchFamily="18" charset="0"/>
                <a:cs typeface="Times New Roman" panose="02020603050405020304" pitchFamily="18" charset="0"/>
              </a:rPr>
              <a:t> a urobiť si týždenný kalendár.</a:t>
            </a:r>
            <a:endParaRPr lang="sk-SK" dirty="0">
              <a:latin typeface="Times New Roman" panose="02020603050405020304" pitchFamily="18" charset="0"/>
              <a:cs typeface="Times New Roman" panose="02020603050405020304" pitchFamily="18"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1</a:t>
            </a:fld>
            <a:endParaRPr lang="sk-S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l"/>
            <a:r>
              <a:rPr lang="sk-SK" dirty="0">
                <a:latin typeface="Arial" pitchFamily="34" charset="0"/>
                <a:cs typeface="Arial" pitchFamily="34" charset="0"/>
              </a:rPr>
              <a:t>Deti odpovedajú na hádanku.</a:t>
            </a:r>
            <a:r>
              <a:rPr lang="sk-SK" baseline="0" dirty="0">
                <a:latin typeface="Arial" pitchFamily="34" charset="0"/>
                <a:cs typeface="Arial" pitchFamily="34" charset="0"/>
              </a:rPr>
              <a:t> Porozprávajú prečo majú radi/neradi zimu. Opíšu, kto/čo je na obrázku a čo robí.</a:t>
            </a:r>
          </a:p>
          <a:p>
            <a:pPr algn="l"/>
            <a:r>
              <a:rPr lang="sk-SK" baseline="0" dirty="0">
                <a:latin typeface="Arial" pitchFamily="34" charset="0"/>
                <a:cs typeface="Arial" pitchFamily="34" charset="0"/>
              </a:rPr>
              <a:t>V aktivite sa ďalej zameriame na postavičky, konkrétne na ich postavenie na obrázku. Deti opisujú čo/kto je vľavo, vpravo, hore, dole, vpredu, vzadu. Napr. vľavo na obrázku je Macko </a:t>
            </a:r>
            <a:r>
              <a:rPr lang="sk-SK" baseline="0" dirty="0" err="1">
                <a:latin typeface="Arial" pitchFamily="34" charset="0"/>
                <a:cs typeface="Arial" pitchFamily="34" charset="0"/>
              </a:rPr>
              <a:t>Pú</a:t>
            </a:r>
            <a:r>
              <a:rPr lang="sk-SK" baseline="0" dirty="0">
                <a:latin typeface="Arial" pitchFamily="34" charset="0"/>
                <a:cs typeface="Arial" pitchFamily="34" charset="0"/>
              </a:rPr>
              <a:t>, vpravo je prasiatko, vpredu na obrázku je ... a pod.</a:t>
            </a:r>
          </a:p>
          <a:p>
            <a:pPr algn="l"/>
            <a:r>
              <a:rPr lang="sk-SK" baseline="0" dirty="0">
                <a:latin typeface="Arial" pitchFamily="34" charset="0"/>
                <a:cs typeface="Arial" pitchFamily="34" charset="0"/>
              </a:rPr>
              <a:t>Na záver sa môžeme zahrať, pre nich už známu naháňačku -  Na mrazy alebo pri pobyte vonku.</a:t>
            </a:r>
            <a:r>
              <a:rPr lang="sk-SK" sz="1200" b="1" kern="1200" dirty="0">
                <a:solidFill>
                  <a:schemeClr val="tx1"/>
                </a:solidFill>
                <a:latin typeface="Arial" pitchFamily="34" charset="0"/>
                <a:ea typeface="+mn-ea"/>
                <a:cs typeface="Arial" pitchFamily="34" charset="0"/>
              </a:rPr>
              <a:t> </a:t>
            </a:r>
            <a:endParaRPr lang="sk-SK" sz="1200" kern="1200" dirty="0">
              <a:solidFill>
                <a:schemeClr val="tx1"/>
              </a:solidFill>
              <a:latin typeface="Arial" pitchFamily="34" charset="0"/>
              <a:ea typeface="+mn-ea"/>
              <a:cs typeface="Arial" pitchFamily="34" charset="0"/>
            </a:endParaRPr>
          </a:p>
          <a:p>
            <a:pPr algn="l"/>
            <a:r>
              <a:rPr lang="sk-SK" sz="1200" b="1" kern="1200" dirty="0">
                <a:solidFill>
                  <a:schemeClr val="tx1"/>
                </a:solidFill>
                <a:latin typeface="Arial" pitchFamily="34" charset="0"/>
                <a:ea typeface="+mn-ea"/>
                <a:cs typeface="Arial" pitchFamily="34" charset="0"/>
              </a:rPr>
              <a:t>Obsah hry: </a:t>
            </a:r>
            <a:endParaRPr lang="sk-SK" sz="1200" kern="1200" dirty="0">
              <a:solidFill>
                <a:schemeClr val="tx1"/>
              </a:solidFill>
              <a:latin typeface="Arial" pitchFamily="34" charset="0"/>
              <a:ea typeface="+mn-ea"/>
              <a:cs typeface="Arial" pitchFamily="34" charset="0"/>
            </a:endParaRPr>
          </a:p>
          <a:p>
            <a:pPr algn="l"/>
            <a:r>
              <a:rPr lang="sk-SK" sz="1200" kern="1200" dirty="0">
                <a:solidFill>
                  <a:schemeClr val="tx1"/>
                </a:solidFill>
                <a:latin typeface="Arial" pitchFamily="34" charset="0"/>
                <a:ea typeface="+mn-ea"/>
                <a:cs typeface="Arial" pitchFamily="34" charset="0"/>
              </a:rPr>
              <a:t>Nadviažem na rozhovor o spolupráci pri hre, pravidlách, ohľaduplnosti voči kamarátom a čestnej súťaživosti. Vysvetlím deťom pravidlá hry a vymedzím priestor pohybu.</a:t>
            </a:r>
          </a:p>
          <a:p>
            <a:pPr algn="l"/>
            <a:r>
              <a:rPr lang="sk-SK" sz="1200" b="1" kern="1200" dirty="0">
                <a:solidFill>
                  <a:schemeClr val="tx1"/>
                </a:solidFill>
                <a:latin typeface="Arial" pitchFamily="34" charset="0"/>
                <a:ea typeface="+mn-ea"/>
                <a:cs typeface="Arial" pitchFamily="34" charset="0"/>
              </a:rPr>
              <a:t>Postup:</a:t>
            </a:r>
            <a:r>
              <a:rPr lang="sk-SK" sz="1200" kern="1200" dirty="0">
                <a:solidFill>
                  <a:schemeClr val="tx1"/>
                </a:solidFill>
                <a:latin typeface="Arial" pitchFamily="34" charset="0"/>
                <a:ea typeface="+mn-ea"/>
                <a:cs typeface="Arial" pitchFamily="34" charset="0"/>
              </a:rPr>
              <a:t> v ohraničenom priestore sú zhromaždené deti. Oproti nim sa postaví</a:t>
            </a:r>
            <a:r>
              <a:rPr lang="sk-SK" sz="1200" b="1"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vyčítankou</a:t>
            </a:r>
            <a:r>
              <a:rPr lang="sk-SK" sz="1200" kern="1200" dirty="0">
                <a:solidFill>
                  <a:schemeClr val="tx1"/>
                </a:solidFill>
                <a:latin typeface="Arial" pitchFamily="34" charset="0"/>
                <a:ea typeface="+mn-ea"/>
                <a:cs typeface="Arial" pitchFamily="34" charset="0"/>
              </a:rPr>
              <a:t> zvolený „Mrázik“</a:t>
            </a:r>
          </a:p>
          <a:p>
            <a:pPr algn="l"/>
            <a:r>
              <a:rPr lang="sk-SK" sz="1200" b="1" kern="1200" dirty="0">
                <a:solidFill>
                  <a:schemeClr val="tx1"/>
                </a:solidFill>
                <a:latin typeface="Arial" pitchFamily="34" charset="0"/>
                <a:ea typeface="+mn-ea"/>
                <a:cs typeface="Arial" pitchFamily="34" charset="0"/>
              </a:rPr>
              <a:t>Mrázik:</a:t>
            </a:r>
            <a:r>
              <a:rPr lang="sk-SK" sz="1200" kern="1200" dirty="0">
                <a:solidFill>
                  <a:schemeClr val="tx1"/>
                </a:solidFill>
                <a:latin typeface="Arial" pitchFamily="34" charset="0"/>
                <a:ea typeface="+mn-ea"/>
                <a:cs typeface="Arial" pitchFamily="34" charset="0"/>
              </a:rPr>
              <a:t>	</a:t>
            </a:r>
            <a:r>
              <a:rPr lang="sk-SK" sz="1200" b="1" kern="1200" dirty="0">
                <a:solidFill>
                  <a:schemeClr val="tx1"/>
                </a:solidFill>
                <a:latin typeface="Arial" pitchFamily="34" charset="0"/>
                <a:ea typeface="+mn-ea"/>
                <a:cs typeface="Arial" pitchFamily="34" charset="0"/>
              </a:rPr>
              <a:t>Ja mám nos červený, do modra sfarbený. Kto z vás sa ma nebojí, nech tu chvíľu postojí. </a:t>
            </a:r>
          </a:p>
          <a:p>
            <a:pPr algn="l"/>
            <a:r>
              <a:rPr lang="sk-SK" sz="1200" b="1" kern="1200" dirty="0">
                <a:solidFill>
                  <a:schemeClr val="tx1"/>
                </a:solidFill>
                <a:latin typeface="Arial" pitchFamily="34" charset="0"/>
                <a:ea typeface="+mn-ea"/>
                <a:cs typeface="Arial" pitchFamily="34" charset="0"/>
              </a:rPr>
              <a:t>Deti: 	My sa mrazu nebojíme, veselo si poskočíme.</a:t>
            </a:r>
            <a:br>
              <a:rPr lang="sk-SK" sz="1200" b="1" kern="1200" dirty="0">
                <a:solidFill>
                  <a:schemeClr val="tx1"/>
                </a:solidFill>
                <a:latin typeface="Arial" pitchFamily="34" charset="0"/>
                <a:ea typeface="+mn-ea"/>
                <a:cs typeface="Arial" pitchFamily="34" charset="0"/>
              </a:rPr>
            </a:br>
            <a:r>
              <a:rPr lang="sk-SK" sz="1200" kern="1200" dirty="0">
                <a:solidFill>
                  <a:schemeClr val="tx1"/>
                </a:solidFill>
                <a:latin typeface="Arial" pitchFamily="34" charset="0"/>
                <a:ea typeface="+mn-ea"/>
                <a:cs typeface="Arial" pitchFamily="34" charset="0"/>
              </a:rPr>
              <a:t>Pri tých slovách bežia na druhú stranu do domčeka a Mrázik ich chytá. Potom sú „</a:t>
            </a:r>
            <a:r>
              <a:rPr lang="sk-SK" sz="1200" kern="1200" dirty="0" err="1">
                <a:solidFill>
                  <a:schemeClr val="tx1"/>
                </a:solidFill>
                <a:latin typeface="Arial" pitchFamily="34" charset="0"/>
                <a:ea typeface="+mn-ea"/>
                <a:cs typeface="Arial" pitchFamily="34" charset="0"/>
              </a:rPr>
              <a:t>Mrázikovia</a:t>
            </a:r>
            <a:r>
              <a:rPr lang="sk-SK" sz="1200" kern="1200" dirty="0">
                <a:solidFill>
                  <a:schemeClr val="tx1"/>
                </a:solidFill>
                <a:latin typeface="Arial" pitchFamily="34" charset="0"/>
                <a:ea typeface="+mn-ea"/>
                <a:cs typeface="Arial" pitchFamily="34" charset="0"/>
              </a:rPr>
              <a:t>“ dvaja, traja…</a:t>
            </a:r>
          </a:p>
          <a:p>
            <a:pPr algn="l"/>
            <a:r>
              <a:rPr lang="sk-SK" sz="1200" b="1" kern="1200" dirty="0">
                <a:solidFill>
                  <a:schemeClr val="tx1"/>
                </a:solidFill>
                <a:latin typeface="Arial" pitchFamily="34" charset="0"/>
                <a:ea typeface="+mn-ea"/>
                <a:cs typeface="Arial" pitchFamily="34" charset="0"/>
              </a:rPr>
              <a:t>Dbáme na dodržiavanie pravidiel: </a:t>
            </a:r>
            <a:r>
              <a:rPr lang="sk-SK" sz="1200" kern="1200" dirty="0">
                <a:solidFill>
                  <a:schemeClr val="tx1"/>
                </a:solidFill>
                <a:latin typeface="Arial" pitchFamily="34" charset="0"/>
                <a:ea typeface="+mn-ea"/>
                <a:cs typeface="Arial" pitchFamily="34" charset="0"/>
              </a:rPr>
              <a:t>vyhýbať sa deťom, byť ohľaduplný, nenadbiehať </a:t>
            </a:r>
            <a:r>
              <a:rPr lang="sk-SK" sz="1200" kern="1200" dirty="0" err="1">
                <a:solidFill>
                  <a:schemeClr val="tx1"/>
                </a:solidFill>
                <a:latin typeface="Arial" pitchFamily="34" charset="0"/>
                <a:ea typeface="+mn-ea"/>
                <a:cs typeface="Arial" pitchFamily="34" charset="0"/>
              </a:rPr>
              <a:t>Mrázikovi</a:t>
            </a:r>
            <a:r>
              <a:rPr lang="sk-SK" sz="1200" kern="1200" dirty="0">
                <a:solidFill>
                  <a:schemeClr val="tx1"/>
                </a:solidFill>
                <a:latin typeface="Arial" pitchFamily="34" charset="0"/>
                <a:ea typeface="+mn-ea"/>
                <a:cs typeface="Arial" pitchFamily="34" charset="0"/>
              </a:rPr>
              <a:t>….</a:t>
            </a:r>
          </a:p>
          <a:p>
            <a:pPr algn="l"/>
            <a:endParaRPr lang="sk-SK" baseline="0" dirty="0">
              <a:latin typeface="Arial" pitchFamily="34" charset="0"/>
              <a:cs typeface="Arial" pitchFamily="34" charset="0"/>
            </a:endParaRPr>
          </a:p>
          <a:p>
            <a:pPr algn="l"/>
            <a:endParaRPr lang="sk-SK" baseline="0" dirty="0">
              <a:latin typeface="Arial" pitchFamily="34" charset="0"/>
              <a:cs typeface="Arial" pitchFamily="34" charset="0"/>
            </a:endParaRPr>
          </a:p>
          <a:p>
            <a:pPr algn="l"/>
            <a:endParaRPr lang="sk-SK"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10</a:t>
            </a:fld>
            <a:endParaRPr lang="sk-S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a:latin typeface="Times New Roman" panose="02020603050405020304" pitchFamily="18" charset="0"/>
                <a:cs typeface="Times New Roman" panose="02020603050405020304" pitchFamily="18" charset="0"/>
              </a:rPr>
              <a:t>Príloha č. 1</a:t>
            </a:r>
            <a:r>
              <a:rPr lang="sk-SK" baseline="0" dirty="0">
                <a:latin typeface="Times New Roman" panose="02020603050405020304" pitchFamily="18" charset="0"/>
                <a:cs typeface="Times New Roman" panose="02020603050405020304" pitchFamily="18" charset="0"/>
              </a:rPr>
              <a:t> (podrobnejší popis)</a:t>
            </a:r>
          </a:p>
          <a:p>
            <a:r>
              <a:rPr lang="sk-SK" b="1" baseline="0" dirty="0">
                <a:latin typeface="Arial" pitchFamily="34" charset="0"/>
                <a:cs typeface="Arial" pitchFamily="34" charset="0"/>
              </a:rPr>
              <a:t>Obloha s dažďom:</a:t>
            </a:r>
          </a:p>
          <a:p>
            <a:r>
              <a:rPr lang="sk-SK" baseline="0" dirty="0">
                <a:latin typeface="Arial" pitchFamily="34" charset="0"/>
                <a:cs typeface="Arial" pitchFamily="34" charset="0"/>
              </a:rPr>
              <a:t>Pripravíme si papierový tanier, štetec, temperové farby (môžeme použiť aj vodové farby a zapúšťať ich do seba), vlnu (môžu byť rôzne odtiene modrej), vatu, lepidlo. My alebo deti prestrihnú kruh na polovicu (po predkreslenej čiare (staršie deti), za mladšie to urobíme my. Farbami namaľujeme polkruh. Keď farby zaschnú nalepíme na „oblohu“ (polkruh) obláčiky z vaty a pramienky vlny, ktoré predstavujú dážď. </a:t>
            </a:r>
            <a:r>
              <a:rPr lang="sk-SK" b="1" baseline="0" dirty="0">
                <a:latin typeface="Arial" pitchFamily="34" charset="0"/>
                <a:cs typeface="Arial" pitchFamily="34" charset="0"/>
              </a:rPr>
              <a:t>Pre staršie deti </a:t>
            </a:r>
            <a:r>
              <a:rPr lang="sk-SK" baseline="0" dirty="0">
                <a:latin typeface="Arial" pitchFamily="34" charset="0"/>
                <a:cs typeface="Arial" pitchFamily="34" charset="0"/>
              </a:rPr>
              <a:t>(predškoláci): Namiesto nalepovania vlny ju môžu priviazať uzlíkom a to tak, že dierkovačom si urobia dierky, cez ktoré prevlečú vlnu a upevnia ju uzlíkom. Môžu si urobiť aj slnko, viď obrázok.</a:t>
            </a:r>
          </a:p>
          <a:p>
            <a:endParaRPr lang="sk-SK"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11</a:t>
            </a:fld>
            <a:endParaRPr lang="sk-S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a:latin typeface="Arial" pitchFamily="34" charset="0"/>
                <a:cs typeface="Arial" pitchFamily="34" charset="0"/>
              </a:rPr>
              <a:t>Omaľovánky, kalendár</a:t>
            </a:r>
            <a:r>
              <a:rPr lang="sk-SK" baseline="0" dirty="0">
                <a:latin typeface="Arial" pitchFamily="34" charset="0"/>
                <a:cs typeface="Arial" pitchFamily="34" charset="0"/>
              </a:rPr>
              <a:t> počasia.</a:t>
            </a:r>
            <a:endParaRPr lang="sk-SK"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12</a:t>
            </a:fld>
            <a:endParaRPr lang="sk-S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err="1"/>
              <a:t>Omaľovánka</a:t>
            </a:r>
            <a:endParaRPr lang="sk-SK" dirty="0"/>
          </a:p>
        </p:txBody>
      </p:sp>
      <p:sp>
        <p:nvSpPr>
          <p:cNvPr id="4" name="Zástupný objekt pre číslo snímky 3"/>
          <p:cNvSpPr>
            <a:spLocks noGrp="1"/>
          </p:cNvSpPr>
          <p:nvPr>
            <p:ph type="sldNum" sz="quarter" idx="5"/>
          </p:nvPr>
        </p:nvSpPr>
        <p:spPr/>
        <p:txBody>
          <a:bodyPr/>
          <a:lstStyle/>
          <a:p>
            <a:fld id="{7011EAF2-25FB-444C-887D-B4312D535F68}" type="slidenum">
              <a:rPr lang="sk-SK" smtClean="0"/>
              <a:pPr/>
              <a:t>13</a:t>
            </a:fld>
            <a:endParaRPr lang="sk-SK"/>
          </a:p>
        </p:txBody>
      </p:sp>
    </p:spTree>
    <p:extLst>
      <p:ext uri="{BB962C8B-B14F-4D97-AF65-F5344CB8AC3E}">
        <p14:creationId xmlns:p14="http://schemas.microsoft.com/office/powerpoint/2010/main" val="962827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a:latin typeface="Arial" pitchFamily="34" charset="0"/>
                <a:cs typeface="Arial" pitchFamily="34" charset="0"/>
              </a:rPr>
              <a:t>Omaľovánky</a:t>
            </a: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14</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r>
              <a:rPr lang="sk-SK" dirty="0">
                <a:latin typeface="Times New Roman" panose="02020603050405020304" pitchFamily="18" charset="0"/>
                <a:cs typeface="Times New Roman" panose="02020603050405020304" pitchFamily="18" charset="0"/>
              </a:rPr>
              <a:t>Deti uhádnu hádanku.</a:t>
            </a:r>
            <a:r>
              <a:rPr lang="sk-SK" baseline="0" dirty="0">
                <a:latin typeface="Times New Roman" panose="02020603050405020304" pitchFamily="18" charset="0"/>
                <a:cs typeface="Times New Roman" panose="02020603050405020304" pitchFamily="18" charset="0"/>
              </a:rPr>
              <a:t> Spolu sa porozprávame o obsahu obrázka. Potom si zaspievame známu pieseň o slniečku: (mp3-reproduktor)</a:t>
            </a:r>
          </a:p>
          <a:p>
            <a:r>
              <a:rPr lang="sk-SK" b="1" baseline="0" dirty="0">
                <a:latin typeface="Times New Roman" panose="02020603050405020304" pitchFamily="18" charset="0"/>
                <a:cs typeface="Times New Roman" panose="02020603050405020304" pitchFamily="18" charset="0"/>
              </a:rPr>
              <a:t>Slniečko sa zobudilo</a:t>
            </a:r>
          </a:p>
          <a:p>
            <a:pPr marL="0" marR="0" indent="0" algn="l" defTabSz="914400" rtl="0" eaLnBrk="1" fontAlgn="auto" latinLnBrk="0" hangingPunct="1">
              <a:lnSpc>
                <a:spcPct val="100000"/>
              </a:lnSpc>
              <a:spcBef>
                <a:spcPts val="0"/>
              </a:spcBef>
              <a:spcAft>
                <a:spcPts val="0"/>
              </a:spcAft>
              <a:buClrTx/>
              <a:buSzTx/>
              <a:buFontTx/>
              <a:buNone/>
              <a:tabLst/>
              <a:defRPr/>
            </a:pPr>
            <a:r>
              <a:rPr lang="sk-SK" sz="1200" kern="1200" dirty="0">
                <a:solidFill>
                  <a:schemeClr val="tx1"/>
                </a:solidFill>
                <a:latin typeface="Times New Roman" panose="02020603050405020304" pitchFamily="18" charset="0"/>
                <a:ea typeface="+mn-ea"/>
                <a:cs typeface="Times New Roman" panose="02020603050405020304" pitchFamily="18" charset="0"/>
              </a:rPr>
              <a:t>Slniečko sa zobudilo,</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popreťahovalo kosti,</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cez mrak hlávku vystrčilo,</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zasmialo sa od radosti.</a:t>
            </a:r>
            <a:br>
              <a:rPr lang="sk-SK" sz="1200" kern="1200" dirty="0">
                <a:solidFill>
                  <a:schemeClr val="tx1"/>
                </a:solidFill>
                <a:latin typeface="Times New Roman" panose="02020603050405020304" pitchFamily="18" charset="0"/>
                <a:ea typeface="+mn-ea"/>
                <a:cs typeface="Times New Roman" panose="02020603050405020304" pitchFamily="18" charset="0"/>
              </a:rPr>
            </a:b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Vyleteli včielky vrtké,</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motýle zas šantia v tráve,</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lienka ponáhľa sa kdesi,</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mravce slamku našli práve.</a:t>
            </a:r>
            <a:br>
              <a:rPr lang="sk-SK" sz="1200" kern="1200" dirty="0">
                <a:solidFill>
                  <a:schemeClr val="tx1"/>
                </a:solidFill>
                <a:latin typeface="Times New Roman" panose="02020603050405020304" pitchFamily="18" charset="0"/>
                <a:ea typeface="+mn-ea"/>
                <a:cs typeface="Times New Roman" panose="02020603050405020304" pitchFamily="18" charset="0"/>
              </a:rPr>
            </a:b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Obzerá sa slnko zlaté,</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čo sa robí čo sa deje?</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Všade radosť z práce majú</a:t>
            </a:r>
            <a:br>
              <a:rPr lang="sk-SK" sz="1200" kern="1200" dirty="0">
                <a:solidFill>
                  <a:schemeClr val="tx1"/>
                </a:solidFill>
                <a:latin typeface="Times New Roman" panose="02020603050405020304" pitchFamily="18" charset="0"/>
                <a:ea typeface="+mn-ea"/>
                <a:cs typeface="Times New Roman" panose="02020603050405020304" pitchFamily="18" charset="0"/>
              </a:rPr>
            </a:br>
            <a:r>
              <a:rPr lang="sk-SK" sz="1200" kern="1200" dirty="0">
                <a:solidFill>
                  <a:schemeClr val="tx1"/>
                </a:solidFill>
                <a:latin typeface="Times New Roman" panose="02020603050405020304" pitchFamily="18" charset="0"/>
                <a:ea typeface="+mn-ea"/>
                <a:cs typeface="Times New Roman" panose="02020603050405020304" pitchFamily="18" charset="0"/>
              </a:rPr>
              <a:t>a slniečko sa len smeje.</a:t>
            </a:r>
          </a:p>
          <a:p>
            <a:endParaRPr lang="sk-SK" sz="1200" kern="1200" dirty="0">
              <a:solidFill>
                <a:schemeClr val="tx1"/>
              </a:solidFill>
              <a:latin typeface="Times New Roman" panose="02020603050405020304" pitchFamily="18" charset="0"/>
              <a:ea typeface="+mn-ea"/>
              <a:cs typeface="Times New Roman" panose="02020603050405020304" pitchFamily="18" charset="0"/>
            </a:endParaRPr>
          </a:p>
          <a:p>
            <a:r>
              <a:rPr lang="sk-SK" sz="1200" kern="1200" dirty="0">
                <a:solidFill>
                  <a:schemeClr val="tx1"/>
                </a:solidFill>
                <a:latin typeface="Times New Roman" panose="02020603050405020304" pitchFamily="18" charset="0"/>
                <a:ea typeface="+mn-ea"/>
                <a:cs typeface="Times New Roman" panose="02020603050405020304" pitchFamily="18" charset="0"/>
              </a:rPr>
              <a:t>Deti spievajú a pohybovo</a:t>
            </a:r>
            <a:r>
              <a:rPr lang="sk-SK" sz="1200" kern="1200" baseline="0" dirty="0">
                <a:solidFill>
                  <a:schemeClr val="tx1"/>
                </a:solidFill>
                <a:latin typeface="Times New Roman" panose="02020603050405020304" pitchFamily="18" charset="0"/>
                <a:ea typeface="+mn-ea"/>
                <a:cs typeface="Times New Roman" panose="02020603050405020304" pitchFamily="18" charset="0"/>
              </a:rPr>
              <a:t> znázorňujú text piesne. Na záver si zatlieskame, vydýchame sa. Pokračujeme ďalej – akú ďalšiu hádanku si pre nás pripravil Macko </a:t>
            </a:r>
            <a:r>
              <a:rPr lang="sk-SK" sz="1200" kern="1200" baseline="0" dirty="0" err="1">
                <a:solidFill>
                  <a:schemeClr val="tx1"/>
                </a:solidFill>
                <a:latin typeface="Times New Roman" panose="02020603050405020304" pitchFamily="18" charset="0"/>
                <a:ea typeface="+mn-ea"/>
                <a:cs typeface="Times New Roman" panose="02020603050405020304" pitchFamily="18" charset="0"/>
              </a:rPr>
              <a:t>Pú</a:t>
            </a:r>
            <a:r>
              <a:rPr lang="sk-SK" sz="1200" kern="1200" baseline="0" dirty="0">
                <a:solidFill>
                  <a:schemeClr val="tx1"/>
                </a:solidFill>
                <a:latin typeface="Times New Roman" panose="02020603050405020304" pitchFamily="18" charset="0"/>
                <a:ea typeface="+mn-ea"/>
                <a:cs typeface="Times New Roman" panose="02020603050405020304" pitchFamily="18" charset="0"/>
              </a:rPr>
              <a:t>?</a:t>
            </a:r>
            <a:endParaRPr lang="sk-SK" dirty="0">
              <a:latin typeface="Times New Roman" panose="02020603050405020304" pitchFamily="18" charset="0"/>
              <a:cs typeface="Times New Roman" panose="02020603050405020304" pitchFamily="18"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2</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r>
              <a:rPr lang="sk-SK" dirty="0">
                <a:latin typeface="Arial" pitchFamily="34" charset="0"/>
                <a:cs typeface="Arial" pitchFamily="34" charset="0"/>
              </a:rPr>
              <a:t>Deti si vypočujú</a:t>
            </a:r>
            <a:r>
              <a:rPr lang="sk-SK" baseline="0" dirty="0">
                <a:latin typeface="Arial" pitchFamily="34" charset="0"/>
                <a:cs typeface="Arial" pitchFamily="34" charset="0"/>
              </a:rPr>
              <a:t> zvukovú stopu a </a:t>
            </a:r>
            <a:r>
              <a:rPr lang="sk-SK" dirty="0">
                <a:latin typeface="Arial" pitchFamily="34" charset="0"/>
                <a:cs typeface="Arial" pitchFamily="34" charset="0"/>
              </a:rPr>
              <a:t>hádajú hádanku.</a:t>
            </a:r>
            <a:r>
              <a:rPr lang="sk-SK" baseline="0" dirty="0">
                <a:latin typeface="Arial" pitchFamily="34" charset="0"/>
                <a:cs typeface="Arial" pitchFamily="34" charset="0"/>
              </a:rPr>
              <a:t> Po jej uhádnutí a porozprávaní, čo je na obrázku, si vysvetlíme, prečo je dážď užitočný a vyrobíme si oblohu s dažďom. </a:t>
            </a:r>
          </a:p>
          <a:p>
            <a:pPr algn="just"/>
            <a:r>
              <a:rPr lang="sk-SK" b="1" baseline="0" dirty="0">
                <a:latin typeface="Arial" pitchFamily="34" charset="0"/>
                <a:cs typeface="Arial" pitchFamily="34" charset="0"/>
              </a:rPr>
              <a:t>Pracovný potup:</a:t>
            </a:r>
          </a:p>
          <a:p>
            <a:pPr marL="0" marR="0" indent="0" algn="just" defTabSz="914400" rtl="0" eaLnBrk="1" fontAlgn="auto" latinLnBrk="0" hangingPunct="1">
              <a:lnSpc>
                <a:spcPct val="100000"/>
              </a:lnSpc>
              <a:spcBef>
                <a:spcPts val="0"/>
              </a:spcBef>
              <a:spcAft>
                <a:spcPts val="0"/>
              </a:spcAft>
              <a:buClrTx/>
              <a:buSzTx/>
              <a:buFontTx/>
              <a:buNone/>
              <a:tabLst/>
              <a:defRPr/>
            </a:pPr>
            <a:r>
              <a:rPr lang="sk-SK" sz="1200" kern="1200" dirty="0">
                <a:solidFill>
                  <a:schemeClr val="tx1"/>
                </a:solidFill>
                <a:latin typeface="Arial" pitchFamily="34" charset="0"/>
                <a:ea typeface="+mn-ea"/>
                <a:cs typeface="Arial" pitchFamily="34" charset="0"/>
              </a:rPr>
              <a:t>Oblohu vyrobíme z papierového taniera, ktorý rozstrihneme na polovičku a namaľujeme</a:t>
            </a:r>
            <a:r>
              <a:rPr lang="sk-SK" sz="1200" kern="1200" baseline="0" dirty="0">
                <a:solidFill>
                  <a:schemeClr val="tx1"/>
                </a:solidFill>
                <a:latin typeface="Arial" pitchFamily="34" charset="0"/>
                <a:ea typeface="+mn-ea"/>
                <a:cs typeface="Arial" pitchFamily="34" charset="0"/>
              </a:rPr>
              <a:t> </a:t>
            </a:r>
            <a:r>
              <a:rPr lang="sk-SK" sz="1200" kern="1200" dirty="0">
                <a:solidFill>
                  <a:schemeClr val="tx1"/>
                </a:solidFill>
                <a:latin typeface="Arial" pitchFamily="34" charset="0"/>
                <a:ea typeface="+mn-ea"/>
                <a:cs typeface="Arial" pitchFamily="34" charset="0"/>
              </a:rPr>
              <a:t>akrylovými farbami na modro. Po zaschnutí farby, na oblohu nalepíme obláčiky z vaty a dáždik z modrej vlny (viď. Príloha č. 1). (Aktivitu,</a:t>
            </a:r>
            <a:r>
              <a:rPr lang="sk-SK" sz="1200" kern="1200" baseline="0" dirty="0">
                <a:solidFill>
                  <a:schemeClr val="tx1"/>
                </a:solidFill>
                <a:latin typeface="Arial" pitchFamily="34" charset="0"/>
                <a:ea typeface="+mn-ea"/>
                <a:cs typeface="Arial" pitchFamily="34" charset="0"/>
              </a:rPr>
              <a:t> urobíme na záver prezentácie.)</a:t>
            </a:r>
            <a:endParaRPr lang="sk-SK" sz="1200" kern="1200" dirty="0">
              <a:solidFill>
                <a:schemeClr val="tx1"/>
              </a:solidFill>
              <a:latin typeface="Arial" pitchFamily="34" charset="0"/>
              <a:ea typeface="+mn-ea"/>
              <a:cs typeface="Arial"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sk-SK" sz="1200" b="1" kern="1200" dirty="0">
                <a:solidFill>
                  <a:schemeClr val="tx1"/>
                </a:solidFill>
                <a:latin typeface="Arial" pitchFamily="34" charset="0"/>
                <a:ea typeface="+mn-ea"/>
                <a:cs typeface="Arial" pitchFamily="34" charset="0"/>
              </a:rPr>
              <a:t>Môžeme sa</a:t>
            </a:r>
            <a:r>
              <a:rPr lang="sk-SK" sz="1200" b="1" kern="1200" baseline="0" dirty="0">
                <a:solidFill>
                  <a:schemeClr val="tx1"/>
                </a:solidFill>
                <a:latin typeface="Arial" pitchFamily="34" charset="0"/>
                <a:ea typeface="+mn-ea"/>
                <a:cs typeface="Arial" pitchFamily="34" charset="0"/>
              </a:rPr>
              <a:t> </a:t>
            </a:r>
            <a:r>
              <a:rPr lang="sk-SK" sz="1200" b="1" kern="1200" dirty="0">
                <a:solidFill>
                  <a:schemeClr val="tx1"/>
                </a:solidFill>
                <a:latin typeface="Arial" pitchFamily="34" charset="0"/>
                <a:ea typeface="+mn-ea"/>
                <a:cs typeface="Arial" pitchFamily="34" charset="0"/>
              </a:rPr>
              <a:t>aj</a:t>
            </a:r>
            <a:r>
              <a:rPr lang="sk-SK" sz="1200" b="1" kern="1200" baseline="0" dirty="0">
                <a:solidFill>
                  <a:schemeClr val="tx1"/>
                </a:solidFill>
                <a:latin typeface="Arial" pitchFamily="34" charset="0"/>
                <a:ea typeface="+mn-ea"/>
                <a:cs typeface="Arial" pitchFamily="34" charset="0"/>
              </a:rPr>
              <a:t> zahrať na dáždik.</a:t>
            </a:r>
          </a:p>
          <a:p>
            <a:pPr lvl="0" algn="just"/>
            <a:r>
              <a:rPr lang="sk-SK" sz="1200" b="1" kern="1200" dirty="0">
                <a:solidFill>
                  <a:schemeClr val="tx1"/>
                </a:solidFill>
                <a:latin typeface="Arial" pitchFamily="34" charset="0"/>
                <a:ea typeface="+mn-ea"/>
                <a:cs typeface="Arial" pitchFamily="34" charset="0"/>
              </a:rPr>
              <a:t>Rytmické a artikulačné cvičenie</a:t>
            </a:r>
            <a:endParaRPr lang="sk-SK" sz="1200" kern="1200" dirty="0">
              <a:solidFill>
                <a:schemeClr val="tx1"/>
              </a:solidFill>
              <a:latin typeface="Arial" pitchFamily="34" charset="0"/>
              <a:ea typeface="+mn-ea"/>
              <a:cs typeface="Arial" pitchFamily="34" charset="0"/>
            </a:endParaRPr>
          </a:p>
          <a:p>
            <a:pPr algn="just"/>
            <a:r>
              <a:rPr lang="sk-SK" sz="1200" kern="1200" dirty="0">
                <a:solidFill>
                  <a:schemeClr val="tx1"/>
                </a:solidFill>
                <a:latin typeface="Arial" pitchFamily="34" charset="0"/>
                <a:ea typeface="+mn-ea"/>
                <a:cs typeface="Arial" pitchFamily="34" charset="0"/>
              </a:rPr>
              <a:t>Počuli ste deti ako kvapky krásne klopú? Mne sa to veľmi páči. Poďme si aj my urobiť taký dáždik, vyzveme deti, aby klepkali jemnučko prstami na dlaň a pritom vyslovujú - </a:t>
            </a:r>
            <a:r>
              <a:rPr lang="sk-SK" sz="1200" kern="1200" dirty="0" err="1">
                <a:solidFill>
                  <a:schemeClr val="tx1"/>
                </a:solidFill>
                <a:latin typeface="Arial" pitchFamily="34" charset="0"/>
                <a:ea typeface="+mn-ea"/>
                <a:cs typeface="Arial" pitchFamily="34" charset="0"/>
              </a:rPr>
              <a:t>klopi</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klopi</a:t>
            </a:r>
            <a:r>
              <a:rPr lang="sk-SK" sz="1200" kern="1200" dirty="0">
                <a:solidFill>
                  <a:schemeClr val="tx1"/>
                </a:solidFill>
                <a:latin typeface="Arial" pitchFamily="34" charset="0"/>
                <a:ea typeface="+mn-ea"/>
                <a:cs typeface="Arial" pitchFamily="34" charset="0"/>
              </a:rPr>
              <a:t>, klap (potichučky tlieskame). Silný dážď - </a:t>
            </a:r>
            <a:r>
              <a:rPr lang="sk-SK" sz="1200" kern="1200" dirty="0" err="1">
                <a:solidFill>
                  <a:schemeClr val="tx1"/>
                </a:solidFill>
                <a:latin typeface="Arial" pitchFamily="34" charset="0"/>
                <a:ea typeface="+mn-ea"/>
                <a:cs typeface="Arial" pitchFamily="34" charset="0"/>
              </a:rPr>
              <a:t>klopi</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klopi</a:t>
            </a:r>
            <a:r>
              <a:rPr lang="sk-SK" sz="1200" kern="1200" dirty="0">
                <a:solidFill>
                  <a:schemeClr val="tx1"/>
                </a:solidFill>
                <a:latin typeface="Arial" pitchFamily="34" charset="0"/>
                <a:ea typeface="+mn-ea"/>
                <a:cs typeface="Arial" pitchFamily="34" charset="0"/>
              </a:rPr>
              <a:t>, klop, klop, klop, klop - silno tlieskame a hlasno vyslovujeme. Potom si zaspievame pieseň - Prší, prší (mp3 reproduktor).</a:t>
            </a:r>
          </a:p>
          <a:p>
            <a:pPr marL="0" marR="0" indent="0" algn="just" defTabSz="914400" rtl="0" eaLnBrk="1" fontAlgn="auto" latinLnBrk="0" hangingPunct="1">
              <a:lnSpc>
                <a:spcPct val="100000"/>
              </a:lnSpc>
              <a:spcBef>
                <a:spcPts val="0"/>
              </a:spcBef>
              <a:spcAft>
                <a:spcPts val="0"/>
              </a:spcAft>
              <a:buClrTx/>
              <a:buSzTx/>
              <a:buFontTx/>
              <a:buNone/>
              <a:tabLst/>
              <a:defRPr/>
            </a:pPr>
            <a:endParaRPr lang="sk-SK" sz="1200" b="1" kern="1200" dirty="0">
              <a:solidFill>
                <a:schemeClr val="tx1"/>
              </a:solidFill>
              <a:latin typeface="Arial" pitchFamily="34" charset="0"/>
              <a:ea typeface="+mn-ea"/>
              <a:cs typeface="Arial" pitchFamily="34" charset="0"/>
            </a:endParaRPr>
          </a:p>
          <a:p>
            <a:pPr algn="just"/>
            <a:endParaRPr lang="sk-SK" baseline="0"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3</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r>
              <a:rPr lang="sk-SK" dirty="0">
                <a:latin typeface="Arial" pitchFamily="34" charset="0"/>
                <a:cs typeface="Arial" pitchFamily="34" charset="0"/>
              </a:rPr>
              <a:t>Deti</a:t>
            </a:r>
            <a:r>
              <a:rPr lang="sk-SK" baseline="0" dirty="0">
                <a:latin typeface="Arial" pitchFamily="34" charset="0"/>
                <a:cs typeface="Arial" pitchFamily="34" charset="0"/>
              </a:rPr>
              <a:t> si vypočujú zvukovú stopu, určia počasie, uhádnu hádanku. Porozprávajú, čo robia kamaráti Macka </a:t>
            </a:r>
            <a:r>
              <a:rPr lang="sk-SK" baseline="0" dirty="0" err="1">
                <a:latin typeface="Arial" pitchFamily="34" charset="0"/>
                <a:cs typeface="Arial" pitchFamily="34" charset="0"/>
              </a:rPr>
              <a:t>Pú</a:t>
            </a:r>
            <a:r>
              <a:rPr lang="sk-SK" baseline="0" dirty="0">
                <a:latin typeface="Arial" pitchFamily="34" charset="0"/>
                <a:cs typeface="Arial" pitchFamily="34" charset="0"/>
              </a:rPr>
              <a:t> na obrázku. Potom sa porozprávame o búrke. Aké zvuky a typické javy ju sprevádzajú, či sa jej boja a prečo? V ktorom ročnom období sa najviac vyskytuje. Následne na to, pustím deťom hudobnú nahrávku. Antonio Vivaldi – Štyri ročné obdobia - Leto (Búrka </a:t>
            </a:r>
            <a:r>
              <a:rPr lang="sk-SK" sz="1400" baseline="0" dirty="0">
                <a:latin typeface="Arial" pitchFamily="34" charset="0"/>
                <a:cs typeface="Arial" pitchFamily="34" charset="0"/>
              </a:rPr>
              <a:t>mp3 reproduktor.)</a:t>
            </a:r>
            <a:endParaRPr lang="sk-SK" baseline="0" dirty="0">
              <a:latin typeface="Arial" pitchFamily="34" charset="0"/>
              <a:cs typeface="Arial" pitchFamily="34" charset="0"/>
            </a:endParaRPr>
          </a:p>
          <a:p>
            <a:pPr algn="just"/>
            <a:r>
              <a:rPr lang="sk-SK" b="1" baseline="0" dirty="0">
                <a:latin typeface="Arial" pitchFamily="34" charset="0"/>
                <a:cs typeface="Arial" pitchFamily="34" charset="0"/>
              </a:rPr>
              <a:t>Postup aktivity:</a:t>
            </a:r>
          </a:p>
          <a:p>
            <a:pPr algn="just"/>
            <a:r>
              <a:rPr lang="sk-SK" baseline="0" dirty="0">
                <a:latin typeface="Arial" pitchFamily="34" charset="0"/>
                <a:cs typeface="Arial" pitchFamily="34" charset="0"/>
              </a:rPr>
              <a:t>Deťom pustím hudobnú nahrávku. Najskôr hudbu len počúvajú, neskôr voľne podľa vlastnej fantázie tancujú v rytme hudby. Snažia sa ju pohybovo stvárniť podľa jej rytmu a svojich pocitov, ktoré v nich hudba evokuje. Deti porovnávajú zvuk skutočnej búrky a búrky od </a:t>
            </a:r>
            <a:r>
              <a:rPr lang="sk-SK" baseline="0" dirty="0" err="1">
                <a:latin typeface="Arial" pitchFamily="34" charset="0"/>
                <a:cs typeface="Arial" pitchFamily="34" charset="0"/>
              </a:rPr>
              <a:t>Antonia</a:t>
            </a:r>
            <a:r>
              <a:rPr lang="sk-SK" baseline="0" dirty="0">
                <a:latin typeface="Arial" pitchFamily="34" charset="0"/>
                <a:cs typeface="Arial" pitchFamily="34" charset="0"/>
              </a:rPr>
              <a:t> </a:t>
            </a:r>
            <a:r>
              <a:rPr lang="sk-SK" baseline="0" dirty="0" err="1">
                <a:latin typeface="Arial" pitchFamily="34" charset="0"/>
                <a:cs typeface="Arial" pitchFamily="34" charset="0"/>
              </a:rPr>
              <a:t>Vivaldiho</a:t>
            </a:r>
            <a:r>
              <a:rPr lang="sk-SK" baseline="0" dirty="0">
                <a:latin typeface="Arial" pitchFamily="34" charset="0"/>
                <a:cs typeface="Arial" pitchFamily="34" charset="0"/>
              </a:rPr>
              <a:t>. Ktorá búrka sa im viac páči? Prečo...?</a:t>
            </a:r>
          </a:p>
          <a:p>
            <a:pPr algn="just"/>
            <a:r>
              <a:rPr lang="sk-SK" b="1" baseline="0" dirty="0">
                <a:latin typeface="Arial" pitchFamily="34" charset="0"/>
                <a:cs typeface="Arial" pitchFamily="34" charset="0"/>
              </a:rPr>
              <a:t>Obmena: </a:t>
            </a:r>
            <a:r>
              <a:rPr lang="sk-SK" baseline="0" dirty="0">
                <a:latin typeface="Arial" pitchFamily="34" charset="0"/>
                <a:cs typeface="Arial" pitchFamily="34" charset="0"/>
              </a:rPr>
              <a:t>Deti môžu búrku stvárniť aj pomocou </a:t>
            </a:r>
            <a:r>
              <a:rPr lang="sk-SK" baseline="0" dirty="0" err="1">
                <a:latin typeface="Arial" pitchFamily="34" charset="0"/>
                <a:cs typeface="Arial" pitchFamily="34" charset="0"/>
              </a:rPr>
              <a:t>Orffovho</a:t>
            </a:r>
            <a:r>
              <a:rPr lang="sk-SK" baseline="0" dirty="0">
                <a:latin typeface="Arial" pitchFamily="34" charset="0"/>
                <a:cs typeface="Arial" pitchFamily="34" charset="0"/>
              </a:rPr>
              <a:t> inštrumentára. Stanú sa z nich muzikanti, pomocou svojho nástroja hrajú búrku. Nástroje si medzi sebou navzájom vymenia.</a:t>
            </a:r>
            <a:endParaRPr lang="sk-SK"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4</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a:latin typeface="Arial" pitchFamily="34" charset="0"/>
                <a:cs typeface="Arial" pitchFamily="34" charset="0"/>
              </a:rPr>
              <a:t>Po</a:t>
            </a:r>
            <a:r>
              <a:rPr lang="sk-SK" baseline="0" dirty="0">
                <a:latin typeface="Arial" pitchFamily="34" charset="0"/>
                <a:cs typeface="Arial" pitchFamily="34" charset="0"/>
              </a:rPr>
              <a:t> uhádnutí hádanky a porozprávaní toho, čo je na obrázku, si s deťmi zahráme hudobno-pohybovú hru. (Deti odpovedajú na otázky, koľko farieb má dúha, z akých farieb sa skladá a kedy ju môže pozorovať, v ktorom ročnom období...?)</a:t>
            </a:r>
          </a:p>
          <a:p>
            <a:r>
              <a:rPr lang="sk-SK" sz="1200" b="0" kern="1200" dirty="0">
                <a:solidFill>
                  <a:schemeClr val="tx1"/>
                </a:solidFill>
                <a:latin typeface="Arial" pitchFamily="34" charset="0"/>
                <a:ea typeface="+mn-ea"/>
                <a:cs typeface="Arial" pitchFamily="34" charset="0"/>
              </a:rPr>
              <a:t>HUDOBNO – POHYBOVÁ HRA: </a:t>
            </a:r>
            <a:r>
              <a:rPr lang="sk-SK" sz="1200" b="1" kern="1200" dirty="0">
                <a:solidFill>
                  <a:schemeClr val="tx1"/>
                </a:solidFill>
                <a:latin typeface="Arial" pitchFamily="34" charset="0"/>
                <a:ea typeface="+mn-ea"/>
                <a:cs typeface="Arial" pitchFamily="34" charset="0"/>
              </a:rPr>
              <a:t>Jarná dúha</a:t>
            </a:r>
          </a:p>
          <a:p>
            <a:r>
              <a:rPr lang="sk-SK" sz="1200" kern="1200" dirty="0">
                <a:solidFill>
                  <a:schemeClr val="tx1"/>
                </a:solidFill>
                <a:latin typeface="Arial" pitchFamily="34" charset="0"/>
                <a:ea typeface="+mn-ea"/>
                <a:cs typeface="Arial" pitchFamily="34" charset="0"/>
              </a:rPr>
              <a:t>Zahráme sa na dáždik a dúhu, prostredníctvom melódie piesne Prší, prší…</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Prší, prší, len sa leje</a:t>
            </a:r>
            <a:r>
              <a:rPr lang="sk-SK" sz="1200" kern="1200" dirty="0">
                <a:solidFill>
                  <a:schemeClr val="tx1"/>
                </a:solidFill>
                <a:latin typeface="Arial" pitchFamily="34" charset="0"/>
                <a:ea typeface="+mn-ea"/>
                <a:cs typeface="Arial" pitchFamily="34" charset="0"/>
              </a:rPr>
              <a:t> – deti bežia za sebou po obvode kruhu</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slniečko sa len tak smeje.</a:t>
            </a:r>
            <a:r>
              <a:rPr lang="sk-SK" sz="1200" kern="1200" dirty="0">
                <a:solidFill>
                  <a:schemeClr val="tx1"/>
                </a:solidFill>
                <a:latin typeface="Arial" pitchFamily="34" charset="0"/>
                <a:ea typeface="+mn-ea"/>
                <a:cs typeface="Arial" pitchFamily="34" charset="0"/>
              </a:rPr>
              <a:t> – deti sa otočia a bežia opačne</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Dúha sa vyfarbí,</a:t>
            </a:r>
            <a:r>
              <a:rPr lang="sk-SK" sz="1200" kern="1200" dirty="0">
                <a:solidFill>
                  <a:schemeClr val="tx1"/>
                </a:solidFill>
                <a:latin typeface="Arial" pitchFamily="34" charset="0"/>
                <a:ea typeface="+mn-ea"/>
                <a:cs typeface="Arial" pitchFamily="34" charset="0"/>
              </a:rPr>
              <a:t> – dvojice sa držia za ruky a točia sa dokola</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nám tak radosť urobí.</a:t>
            </a:r>
            <a:r>
              <a:rPr lang="sk-SK" sz="1200" kern="1200" dirty="0">
                <a:solidFill>
                  <a:schemeClr val="tx1"/>
                </a:solidFill>
                <a:latin typeface="Arial" pitchFamily="34" charset="0"/>
                <a:ea typeface="+mn-ea"/>
                <a:cs typeface="Arial" pitchFamily="34" charset="0"/>
              </a:rPr>
              <a:t> – točia sa opačne</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Dúha, dúha, to je zázrak,</a:t>
            </a:r>
            <a:r>
              <a:rPr lang="sk-SK" sz="1200" kern="1200" dirty="0">
                <a:solidFill>
                  <a:schemeClr val="tx1"/>
                </a:solidFill>
                <a:latin typeface="Arial" pitchFamily="34" charset="0"/>
                <a:ea typeface="+mn-ea"/>
                <a:cs typeface="Arial" pitchFamily="34" charset="0"/>
              </a:rPr>
              <a:t> – dvojice sa chytia za ruky vo vzpažení, točia sa</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neskryla sa ešte za mrak.</a:t>
            </a:r>
            <a:r>
              <a:rPr lang="sk-SK" sz="1200" kern="1200" dirty="0">
                <a:solidFill>
                  <a:schemeClr val="tx1"/>
                </a:solidFill>
                <a:latin typeface="Arial" pitchFamily="34" charset="0"/>
                <a:ea typeface="+mn-ea"/>
                <a:cs typeface="Arial" pitchFamily="34" charset="0"/>
              </a:rPr>
              <a:t> – točia sa opačne</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Celý svet sa rozžiari,</a:t>
            </a:r>
            <a:r>
              <a:rPr lang="sk-SK" sz="1200" kern="1200" dirty="0">
                <a:solidFill>
                  <a:schemeClr val="tx1"/>
                </a:solidFill>
                <a:latin typeface="Arial" pitchFamily="34" charset="0"/>
                <a:ea typeface="+mn-ea"/>
                <a:cs typeface="Arial" pitchFamily="34" charset="0"/>
              </a:rPr>
              <a:t> – všetky deti sa chytia za ruky a bežia po obvode kruhu</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srdiečko nám pohladí.</a:t>
            </a:r>
            <a:r>
              <a:rPr lang="sk-SK" sz="1200" kern="1200" dirty="0">
                <a:solidFill>
                  <a:schemeClr val="tx1"/>
                </a:solidFill>
                <a:latin typeface="Arial" pitchFamily="34" charset="0"/>
                <a:ea typeface="+mn-ea"/>
                <a:cs typeface="Arial" pitchFamily="34" charset="0"/>
              </a:rPr>
              <a:t> – deti bežia opačne</a:t>
            </a:r>
          </a:p>
          <a:p>
            <a:r>
              <a:rPr lang="sk-SK" dirty="0">
                <a:latin typeface="Arial" pitchFamily="34" charset="0"/>
                <a:cs typeface="Arial" pitchFamily="34" charset="0"/>
              </a:rPr>
              <a:t>Na záver sa vydýchame</a:t>
            </a:r>
            <a:r>
              <a:rPr lang="sk-SK" baseline="0" dirty="0">
                <a:latin typeface="Arial" pitchFamily="34" charset="0"/>
                <a:cs typeface="Arial" pitchFamily="34" charset="0"/>
              </a:rPr>
              <a:t>, upokojíme.</a:t>
            </a:r>
            <a:endParaRPr lang="sk-SK"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5</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r>
              <a:rPr lang="sk-SK" sz="1200" dirty="0">
                <a:latin typeface="Arial" pitchFamily="34" charset="0"/>
                <a:cs typeface="Arial" pitchFamily="34" charset="0"/>
              </a:rPr>
              <a:t>Deti si</a:t>
            </a:r>
            <a:r>
              <a:rPr lang="sk-SK" sz="1200" baseline="0" dirty="0">
                <a:latin typeface="Arial" pitchFamily="34" charset="0"/>
                <a:cs typeface="Arial" pitchFamily="34" charset="0"/>
              </a:rPr>
              <a:t> vypočujú hádanku a snažia sa ju uhádnuť. Odpovedajú, čo vidia na obrázku, čo sa zmenilo... Potom sa spolu zahráme hru - NA OBLÁČIKY.</a:t>
            </a:r>
            <a:r>
              <a:rPr lang="sk-SK" sz="1200" dirty="0">
                <a:latin typeface="Arial" pitchFamily="34" charset="0"/>
                <a:cs typeface="Arial" pitchFamily="34" charset="0"/>
              </a:rPr>
              <a:t> </a:t>
            </a:r>
            <a:endParaRPr lang="sk-SK" sz="1200" kern="1200" dirty="0">
              <a:solidFill>
                <a:schemeClr val="tx1"/>
              </a:solidFill>
              <a:latin typeface="Arial" pitchFamily="34" charset="0"/>
              <a:ea typeface="+mn-ea"/>
              <a:cs typeface="Arial" pitchFamily="34" charset="0"/>
            </a:endParaRPr>
          </a:p>
          <a:p>
            <a:pPr algn="just"/>
            <a:r>
              <a:rPr lang="sk-SK" sz="1200" b="1" kern="1200" dirty="0">
                <a:solidFill>
                  <a:schemeClr val="tx1"/>
                </a:solidFill>
                <a:latin typeface="Arial" pitchFamily="34" charset="0"/>
                <a:ea typeface="+mn-ea"/>
                <a:cs typeface="Arial" pitchFamily="34" charset="0"/>
              </a:rPr>
              <a:t>Obsah hry: 	</a:t>
            </a:r>
            <a:endParaRPr lang="sk-SK" sz="1200" kern="1200" dirty="0">
              <a:solidFill>
                <a:schemeClr val="tx1"/>
              </a:solidFill>
              <a:latin typeface="Arial" pitchFamily="34" charset="0"/>
              <a:ea typeface="+mn-ea"/>
              <a:cs typeface="Arial" pitchFamily="34" charset="0"/>
            </a:endParaRPr>
          </a:p>
          <a:p>
            <a:pPr algn="just"/>
            <a:r>
              <a:rPr lang="sk-SK" sz="1200" kern="1200" dirty="0">
                <a:solidFill>
                  <a:schemeClr val="tx1"/>
                </a:solidFill>
                <a:latin typeface="Arial" pitchFamily="34" charset="0"/>
                <a:ea typeface="+mn-ea"/>
                <a:cs typeface="Arial" pitchFamily="34" charset="0"/>
              </a:rPr>
              <a:t>Na obrázku si ukážeme, ako funguje kolobeh vody v prírode – slnko zohrieva zem, voda sa vyparuje, para sa zhlukuje do oblakov, kde sa zráža a tak vo forme kvapiek znova padá na zem. Niečo vpije do seba zem – vysvetlím na kvetináči s hlinou, ktorý polejem, niečo sa dostane do potokov, riek, ktoré sa opäť vlievajú do mora.</a:t>
            </a:r>
          </a:p>
          <a:p>
            <a:pPr algn="just"/>
            <a:r>
              <a:rPr lang="sk-SK" sz="1200" kern="1200" dirty="0">
                <a:solidFill>
                  <a:schemeClr val="tx1"/>
                </a:solidFill>
                <a:latin typeface="Arial" pitchFamily="34" charset="0"/>
                <a:ea typeface="+mn-ea"/>
                <a:cs typeface="Arial" pitchFamily="34" charset="0"/>
              </a:rPr>
              <a:t>Deti si zoberú vankúše a ľahnú si na zem. Slniečkovým vankúšikom „zohrievam zem“ a deti pomaly vstávajú zo zeme s krúživým pohybom vankúša znázorňujú vyparovanie vody. „Vietor“ paru zhlukuje do oblakov: deti vytvárajú „oblaky“ – skupinky. Pustia na zem vankúše a prstami znázorňujú dážď a zároveň klesajú na zem. Pomalým plazením vytvárajú potôčik, rieku, nakoniec sa stúlia k sebe a vytvoria more. Hru opakujeme.</a:t>
            </a:r>
          </a:p>
          <a:p>
            <a:pPr algn="just"/>
            <a:endParaRPr lang="sk-SK" sz="1200" kern="1200" dirty="0">
              <a:solidFill>
                <a:schemeClr val="tx1"/>
              </a:solidFill>
              <a:latin typeface="Arial" pitchFamily="34" charset="0"/>
              <a:ea typeface="+mn-ea"/>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6</a:t>
            </a:fld>
            <a:endParaRPr lang="sk-S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a:latin typeface="Arial" pitchFamily="34" charset="0"/>
                <a:cs typeface="Arial" pitchFamily="34" charset="0"/>
              </a:rPr>
              <a:t>Deti odpovedajú na hádanku.</a:t>
            </a:r>
            <a:r>
              <a:rPr lang="sk-SK" baseline="0" dirty="0">
                <a:latin typeface="Arial" pitchFamily="34" charset="0"/>
                <a:cs typeface="Arial" pitchFamily="34" charset="0"/>
              </a:rPr>
              <a:t> Rozprávajú o tom, či už niekedy videli hmlu a čo vlastne tá hmla naozaj je? Aké pocity z nej majú? V ktorom ročnom období sa najviac vykytuje? </a:t>
            </a:r>
          </a:p>
          <a:p>
            <a:pPr marL="0" marR="0" indent="0" algn="l" defTabSz="914400" rtl="0" eaLnBrk="1" fontAlgn="auto" latinLnBrk="0" hangingPunct="1">
              <a:lnSpc>
                <a:spcPct val="100000"/>
              </a:lnSpc>
              <a:spcBef>
                <a:spcPts val="0"/>
              </a:spcBef>
              <a:spcAft>
                <a:spcPts val="0"/>
              </a:spcAft>
              <a:buClrTx/>
              <a:buSzTx/>
              <a:buFontTx/>
              <a:buNone/>
              <a:tabLst/>
              <a:defRPr/>
            </a:pPr>
            <a:r>
              <a:rPr lang="sk-SK" b="1" baseline="0" dirty="0">
                <a:latin typeface="Arial" pitchFamily="34" charset="0"/>
                <a:cs typeface="Arial" pitchFamily="34" charset="0"/>
              </a:rPr>
              <a:t>Potom si urobíme pokus:</a:t>
            </a:r>
            <a:endParaRPr lang="sk-SK" sz="1200" kern="1200" dirty="0">
              <a:solidFill>
                <a:schemeClr val="tx1"/>
              </a:solidFill>
              <a:latin typeface="Arial" pitchFamily="34" charset="0"/>
              <a:ea typeface="+mn-ea"/>
              <a:cs typeface="Arial"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sk-SK" sz="1200" kern="1200" dirty="0">
                <a:solidFill>
                  <a:schemeClr val="tx1"/>
                </a:solidFill>
                <a:latin typeface="Arial" pitchFamily="34" charset="0"/>
                <a:ea typeface="+mn-ea"/>
                <a:cs typeface="Arial" pitchFamily="34" charset="0"/>
              </a:rPr>
              <a:t>Do rýchlovarnej kanvice nalejeme</a:t>
            </a:r>
            <a:r>
              <a:rPr lang="sk-SK" sz="1200" kern="1200" baseline="0" dirty="0">
                <a:solidFill>
                  <a:schemeClr val="tx1"/>
                </a:solidFill>
                <a:latin typeface="Arial" pitchFamily="34" charset="0"/>
                <a:ea typeface="+mn-ea"/>
                <a:cs typeface="Arial" pitchFamily="34" charset="0"/>
              </a:rPr>
              <a:t> studenú vodu. Kanvicu zapneme a vodu uvedieme do varu. </a:t>
            </a:r>
            <a:r>
              <a:rPr lang="sk-SK" sz="1200" kern="1200" dirty="0">
                <a:solidFill>
                  <a:schemeClr val="tx1"/>
                </a:solidFill>
                <a:latin typeface="Arial" pitchFamily="34" charset="0"/>
                <a:ea typeface="+mn-ea"/>
                <a:cs typeface="Arial" pitchFamily="34" charset="0"/>
              </a:rPr>
              <a:t>Pri varení vody môžeme pozorovať, že z kanvice uniká vodná para. Vodnú paru ale nemožno vidieť. To čo vidíme je obláčik hmly. Hmla je vodná para premenená na drobné vodné kvapky. (Povieme si ako si môžu urobiť pokus</a:t>
            </a:r>
            <a:r>
              <a:rPr lang="sk-SK" sz="1200" kern="1200" baseline="0" dirty="0">
                <a:solidFill>
                  <a:schemeClr val="tx1"/>
                </a:solidFill>
                <a:latin typeface="Arial" pitchFamily="34" charset="0"/>
                <a:ea typeface="+mn-ea"/>
                <a:cs typeface="Arial" pitchFamily="34" charset="0"/>
              </a:rPr>
              <a:t> doma v kúpeľni, keď sa kúpu a teplý vzduch sa stretne so studeným a tak vznikne hmla.)</a:t>
            </a:r>
            <a:endParaRPr lang="sk-SK" sz="1200" kern="1200" dirty="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k-SK" sz="1200" kern="1200" dirty="0">
                <a:solidFill>
                  <a:schemeClr val="tx1"/>
                </a:solidFill>
                <a:latin typeface="Arial" pitchFamily="34" charset="0"/>
                <a:ea typeface="+mn-ea"/>
                <a:cs typeface="Arial" pitchFamily="34" charset="0"/>
              </a:rPr>
              <a:t>S kanvicou manipuluj</a:t>
            </a:r>
            <a:r>
              <a:rPr lang="sk-SK" sz="1200" kern="1200" baseline="0" dirty="0">
                <a:solidFill>
                  <a:schemeClr val="tx1"/>
                </a:solidFill>
                <a:latin typeface="Arial" pitchFamily="34" charset="0"/>
                <a:ea typeface="+mn-ea"/>
                <a:cs typeface="Arial" pitchFamily="34" charset="0"/>
              </a:rPr>
              <a:t>e len učiteľka, deti sú v úlohe pozorovateľov, dbáme na bezpečnosť pri prezentovaní pokusu.</a:t>
            </a:r>
            <a:endParaRPr lang="sk-SK" sz="1200" kern="1200" dirty="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k-SK" sz="1200" kern="1200" dirty="0">
              <a:solidFill>
                <a:schemeClr val="tx1"/>
              </a:solidFill>
              <a:latin typeface="Arial" pitchFamily="34" charset="0"/>
              <a:ea typeface="+mn-ea"/>
              <a:cs typeface="Arial" pitchFamily="34" charset="0"/>
            </a:endParaRPr>
          </a:p>
          <a:p>
            <a:endParaRPr lang="sk-SK"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7</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fontScale="85000" lnSpcReduction="10000"/>
          </a:bodyPr>
          <a:lstStyle/>
          <a:p>
            <a:r>
              <a:rPr lang="sk-SK" sz="1200" kern="1200" dirty="0">
                <a:solidFill>
                  <a:schemeClr val="tx1"/>
                </a:solidFill>
                <a:latin typeface="Arial" pitchFamily="34" charset="0"/>
                <a:ea typeface="+mn-ea"/>
                <a:cs typeface="Arial" pitchFamily="34" charset="0"/>
              </a:rPr>
              <a:t>Deti pomocou hádanky</a:t>
            </a:r>
            <a:r>
              <a:rPr lang="sk-SK" sz="1200" kern="1200" baseline="0" dirty="0">
                <a:solidFill>
                  <a:schemeClr val="tx1"/>
                </a:solidFill>
                <a:latin typeface="Arial" pitchFamily="34" charset="0"/>
                <a:ea typeface="+mn-ea"/>
                <a:cs typeface="Arial" pitchFamily="34" charset="0"/>
              </a:rPr>
              <a:t> a</a:t>
            </a:r>
            <a:r>
              <a:rPr lang="sk-SK" sz="1200" kern="1200" dirty="0">
                <a:solidFill>
                  <a:schemeClr val="tx1"/>
                </a:solidFill>
                <a:latin typeface="Arial" pitchFamily="34" charset="0"/>
                <a:ea typeface="+mn-ea"/>
                <a:cs typeface="Arial" pitchFamily="34" charset="0"/>
              </a:rPr>
              <a:t> príbehu o Mackovi </a:t>
            </a:r>
            <a:r>
              <a:rPr lang="sk-SK" sz="1200" kern="1200" dirty="0" err="1">
                <a:solidFill>
                  <a:schemeClr val="tx1"/>
                </a:solidFill>
                <a:latin typeface="Arial" pitchFamily="34" charset="0"/>
                <a:ea typeface="+mn-ea"/>
                <a:cs typeface="Arial" pitchFamily="34" charset="0"/>
              </a:rPr>
              <a:t>Pú</a:t>
            </a:r>
            <a:r>
              <a:rPr lang="sk-SK" sz="1200" kern="1200" dirty="0">
                <a:solidFill>
                  <a:schemeClr val="tx1"/>
                </a:solidFill>
                <a:latin typeface="Arial" pitchFamily="34" charset="0"/>
                <a:ea typeface="+mn-ea"/>
                <a:cs typeface="Arial" pitchFamily="34" charset="0"/>
              </a:rPr>
              <a:t>,</a:t>
            </a:r>
            <a:r>
              <a:rPr lang="sk-SK" sz="1200" kern="1200" baseline="0" dirty="0">
                <a:solidFill>
                  <a:schemeClr val="tx1"/>
                </a:solidFill>
                <a:latin typeface="Arial" pitchFamily="34" charset="0"/>
                <a:ea typeface="+mn-ea"/>
                <a:cs typeface="Arial" pitchFamily="34" charset="0"/>
              </a:rPr>
              <a:t> ktorý si chce s priateľmi púšťať</a:t>
            </a:r>
            <a:r>
              <a:rPr lang="sk-SK" sz="1200" kern="1200" dirty="0">
                <a:solidFill>
                  <a:schemeClr val="tx1"/>
                </a:solidFill>
                <a:latin typeface="Arial" pitchFamily="34" charset="0"/>
                <a:ea typeface="+mn-ea"/>
                <a:cs typeface="Arial" pitchFamily="34" charset="0"/>
              </a:rPr>
              <a:t> šarkanov, sú vtiahnuté do hrového precvičovania artikulačných orgánov i správneho dýchania.</a:t>
            </a:r>
          </a:p>
          <a:p>
            <a:r>
              <a:rPr lang="sk-SK" sz="1200" b="1" kern="1200" dirty="0">
                <a:solidFill>
                  <a:schemeClr val="tx1"/>
                </a:solidFill>
                <a:latin typeface="Arial" pitchFamily="34" charset="0"/>
                <a:ea typeface="+mn-ea"/>
                <a:cs typeface="Arial" pitchFamily="34" charset="0"/>
              </a:rPr>
              <a:t>Výkonové štandardy: </a:t>
            </a:r>
            <a:r>
              <a:rPr lang="sk-SK" sz="1200" kern="1200" dirty="0">
                <a:solidFill>
                  <a:schemeClr val="tx1"/>
                </a:solidFill>
                <a:latin typeface="Arial" pitchFamily="34" charset="0"/>
                <a:ea typeface="+mn-ea"/>
                <a:cs typeface="Arial" pitchFamily="34" charset="0"/>
              </a:rPr>
              <a:t>Vyslovovať správne a zreteľne všetky hlásky a hláskové skupiny.</a:t>
            </a:r>
            <a:br>
              <a:rPr lang="sk-SK" sz="1200" kern="1200" dirty="0">
                <a:solidFill>
                  <a:schemeClr val="tx1"/>
                </a:solidFill>
                <a:latin typeface="Arial" pitchFamily="34" charset="0"/>
                <a:ea typeface="+mn-ea"/>
                <a:cs typeface="Arial" pitchFamily="34" charset="0"/>
              </a:rPr>
            </a:br>
            <a:r>
              <a:rPr lang="sk-SK" sz="1200" b="1" kern="1200" dirty="0">
                <a:solidFill>
                  <a:schemeClr val="tx1"/>
                </a:solidFill>
                <a:latin typeface="Arial" pitchFamily="34" charset="0"/>
                <a:ea typeface="+mn-ea"/>
                <a:cs typeface="Arial" pitchFamily="34" charset="0"/>
              </a:rPr>
              <a:t>Úlohy pre deti: </a:t>
            </a:r>
            <a:r>
              <a:rPr lang="sk-SK" sz="1200" kern="1200" dirty="0">
                <a:solidFill>
                  <a:schemeClr val="tx1"/>
                </a:solidFill>
                <a:latin typeface="Arial" pitchFamily="34" charset="0"/>
                <a:ea typeface="+mn-ea"/>
                <a:cs typeface="Arial" pitchFamily="34" charset="0"/>
              </a:rPr>
              <a:t>Cvičiť techniku správneho dýchania. Správne vyslovovať spoluhlásku „F“. </a:t>
            </a:r>
          </a:p>
          <a:p>
            <a:r>
              <a:rPr lang="sk-SK" sz="1200" b="1" kern="1200" dirty="0">
                <a:solidFill>
                  <a:schemeClr val="tx1"/>
                </a:solidFill>
                <a:latin typeface="Arial" pitchFamily="34" charset="0"/>
                <a:ea typeface="+mn-ea"/>
                <a:cs typeface="Arial" pitchFamily="34" charset="0"/>
              </a:rPr>
              <a:t>Motivačný príbeh</a:t>
            </a:r>
            <a:endParaRPr lang="sk-SK" sz="1200" kern="1200" dirty="0">
              <a:solidFill>
                <a:schemeClr val="tx1"/>
              </a:solidFill>
              <a:latin typeface="Arial" pitchFamily="34" charset="0"/>
              <a:ea typeface="+mn-ea"/>
              <a:cs typeface="Arial" pitchFamily="34" charset="0"/>
            </a:endParaRPr>
          </a:p>
          <a:p>
            <a:pPr algn="just"/>
            <a:r>
              <a:rPr lang="sk-SK" sz="1200" kern="1200" dirty="0">
                <a:solidFill>
                  <a:schemeClr val="tx1"/>
                </a:solidFill>
                <a:latin typeface="Arial" pitchFamily="34" charset="0"/>
                <a:ea typeface="+mn-ea"/>
                <a:cs typeface="Arial" pitchFamily="34" charset="0"/>
              </a:rPr>
              <a:t>Jedného dňa sa Macko </a:t>
            </a:r>
            <a:r>
              <a:rPr lang="sk-SK" sz="1200" kern="1200" dirty="0" err="1">
                <a:solidFill>
                  <a:schemeClr val="tx1"/>
                </a:solidFill>
                <a:latin typeface="Arial" pitchFamily="34" charset="0"/>
                <a:ea typeface="+mn-ea"/>
                <a:cs typeface="Arial" pitchFamily="34" charset="0"/>
              </a:rPr>
              <a:t>Pú</a:t>
            </a:r>
            <a:r>
              <a:rPr lang="sk-SK" sz="1200" kern="1200" dirty="0">
                <a:solidFill>
                  <a:schemeClr val="tx1"/>
                </a:solidFill>
                <a:latin typeface="Arial" pitchFamily="34" charset="0"/>
                <a:ea typeface="+mn-ea"/>
                <a:cs typeface="Arial" pitchFamily="34" charset="0"/>
              </a:rPr>
              <a:t> so svojimi kamaráti rozhodli, že si idú púšťať šarkanov. Ale čo to? Bol krásny slnečný deň a po vetríku ani stopa. Deti, čo keby sme Mackovi </a:t>
            </a:r>
            <a:r>
              <a:rPr lang="sk-SK" sz="1200" kern="1200" dirty="0" err="1">
                <a:solidFill>
                  <a:schemeClr val="tx1"/>
                </a:solidFill>
                <a:latin typeface="Arial" pitchFamily="34" charset="0"/>
                <a:ea typeface="+mn-ea"/>
                <a:cs typeface="Arial" pitchFamily="34" charset="0"/>
              </a:rPr>
              <a:t>Pú</a:t>
            </a:r>
            <a:r>
              <a:rPr lang="sk-SK" sz="1200" kern="1200" dirty="0">
                <a:solidFill>
                  <a:schemeClr val="tx1"/>
                </a:solidFill>
                <a:latin typeface="Arial" pitchFamily="34" charset="0"/>
                <a:ea typeface="+mn-ea"/>
                <a:cs typeface="Arial" pitchFamily="34" charset="0"/>
              </a:rPr>
              <a:t> pomohli? Skúsme troška fúkať najprv pomaličky, jemnučko a potom stále silnejšie a silnejšie až z toho bude veľký vietor. Tak šarkany vyletia až vysoko do neba. Zahrajme sa na vetrík.</a:t>
            </a:r>
            <a:r>
              <a:rPr lang="sk-SK" sz="1200" b="1" kern="1200" dirty="0">
                <a:solidFill>
                  <a:schemeClr val="tx1"/>
                </a:solidFill>
                <a:latin typeface="Arial" pitchFamily="34" charset="0"/>
                <a:ea typeface="+mn-ea"/>
                <a:cs typeface="Arial" pitchFamily="34" charset="0"/>
              </a:rPr>
              <a:t> </a:t>
            </a:r>
          </a:p>
          <a:p>
            <a:pPr lvl="0"/>
            <a:r>
              <a:rPr lang="sk-SK" sz="1200" b="1" kern="1200" dirty="0">
                <a:solidFill>
                  <a:schemeClr val="tx1"/>
                </a:solidFill>
                <a:latin typeface="Arial" pitchFamily="34" charset="0"/>
                <a:ea typeface="+mn-ea"/>
                <a:cs typeface="Arial" pitchFamily="34" charset="0"/>
              </a:rPr>
              <a:t>Dychové cvičenie</a:t>
            </a:r>
            <a:endParaRPr lang="sk-SK" sz="1200" kern="1200" dirty="0">
              <a:solidFill>
                <a:schemeClr val="tx1"/>
              </a:solidFill>
              <a:latin typeface="Arial" pitchFamily="34" charset="0"/>
              <a:ea typeface="+mn-ea"/>
              <a:cs typeface="Arial" pitchFamily="34" charset="0"/>
            </a:endParaRPr>
          </a:p>
          <a:p>
            <a:r>
              <a:rPr lang="sk-SK" sz="1200" kern="1200" dirty="0">
                <a:solidFill>
                  <a:schemeClr val="tx1"/>
                </a:solidFill>
                <a:latin typeface="Arial" pitchFamily="34" charset="0"/>
                <a:ea typeface="+mn-ea"/>
                <a:cs typeface="Arial" pitchFamily="34" charset="0"/>
              </a:rPr>
              <a:t>Fúkame najprv slabý vetrík – </a:t>
            </a:r>
            <a:r>
              <a:rPr lang="sk-SK" sz="1200" kern="1200" dirty="0" err="1">
                <a:solidFill>
                  <a:schemeClr val="tx1"/>
                </a:solidFill>
                <a:latin typeface="Arial" pitchFamily="34" charset="0"/>
                <a:ea typeface="+mn-ea"/>
                <a:cs typeface="Arial" pitchFamily="34" charset="0"/>
              </a:rPr>
              <a:t>fúú</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fúú</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fúú</a:t>
            </a:r>
            <a:r>
              <a:rPr lang="sk-SK" sz="1200" kern="1200" dirty="0">
                <a:solidFill>
                  <a:schemeClr val="tx1"/>
                </a:solidFill>
                <a:latin typeface="Arial" pitchFamily="34" charset="0"/>
                <a:ea typeface="+mn-ea"/>
                <a:cs typeface="Arial" pitchFamily="34" charset="0"/>
              </a:rPr>
              <a:t>, </a:t>
            </a:r>
          </a:p>
          <a:p>
            <a:r>
              <a:rPr lang="sk-SK" sz="1200" kern="1200" dirty="0">
                <a:solidFill>
                  <a:schemeClr val="tx1"/>
                </a:solidFill>
                <a:latin typeface="Arial" pitchFamily="34" charset="0"/>
                <a:ea typeface="+mn-ea"/>
                <a:cs typeface="Arial" pitchFamily="34" charset="0"/>
              </a:rPr>
              <a:t>a teraz silný vetrík -  </a:t>
            </a:r>
            <a:r>
              <a:rPr lang="sk-SK" sz="1200" kern="1200" dirty="0" err="1">
                <a:solidFill>
                  <a:schemeClr val="tx1"/>
                </a:solidFill>
                <a:latin typeface="Arial" pitchFamily="34" charset="0"/>
                <a:ea typeface="+mn-ea"/>
                <a:cs typeface="Arial" pitchFamily="34" charset="0"/>
              </a:rPr>
              <a:t>fúúú</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fúúú</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fúúú</a:t>
            </a:r>
            <a:r>
              <a:rPr lang="sk-SK" sz="1200" kern="1200" dirty="0">
                <a:solidFill>
                  <a:schemeClr val="tx1"/>
                </a:solidFill>
                <a:latin typeface="Arial" pitchFamily="34" charset="0"/>
                <a:ea typeface="+mn-ea"/>
                <a:cs typeface="Arial" pitchFamily="34" charset="0"/>
              </a:rPr>
              <a:t>,</a:t>
            </a:r>
          </a:p>
          <a:p>
            <a:pPr lvl="0"/>
            <a:r>
              <a:rPr lang="sk-SK" sz="1200" kern="1200" dirty="0">
                <a:solidFill>
                  <a:schemeClr val="tx1"/>
                </a:solidFill>
                <a:latin typeface="Arial" pitchFamily="34" charset="0"/>
                <a:ea typeface="+mn-ea"/>
                <a:cs typeface="Arial" pitchFamily="34" charset="0"/>
              </a:rPr>
              <a:t>(dbám na to, aby deti pri nádychu nedvíhali plecia)</a:t>
            </a:r>
          </a:p>
          <a:p>
            <a:pPr lvl="0"/>
            <a:r>
              <a:rPr lang="sk-SK" sz="1200" kern="1200" dirty="0">
                <a:solidFill>
                  <a:schemeClr val="tx1"/>
                </a:solidFill>
                <a:latin typeface="Arial" pitchFamily="34" charset="0"/>
                <a:ea typeface="+mn-ea"/>
                <a:cs typeface="Arial" pitchFamily="34" charset="0"/>
              </a:rPr>
              <a:t>Môžu taktiež napodobňovať fúkanie vetra, fúkanie do malých listov, silno alebo slabo, nádych nosom a výdych ústami.</a:t>
            </a:r>
          </a:p>
          <a:p>
            <a:r>
              <a:rPr lang="sk-SK" sz="1200" b="1" kern="1200" dirty="0">
                <a:solidFill>
                  <a:schemeClr val="tx1"/>
                </a:solidFill>
                <a:latin typeface="Arial" pitchFamily="34" charset="0"/>
                <a:ea typeface="+mn-ea"/>
                <a:cs typeface="Arial" pitchFamily="34" charset="0"/>
              </a:rPr>
              <a:t>Artikulačné cvičenie</a:t>
            </a:r>
            <a:endParaRPr lang="sk-SK" sz="1200" kern="1200" dirty="0">
              <a:solidFill>
                <a:schemeClr val="tx1"/>
              </a:solidFill>
              <a:latin typeface="Arial" pitchFamily="34" charset="0"/>
              <a:ea typeface="+mn-ea"/>
              <a:cs typeface="Arial" pitchFamily="34" charset="0"/>
            </a:endParaRPr>
          </a:p>
          <a:p>
            <a:r>
              <a:rPr lang="sk-SK" sz="1200" kern="1200" dirty="0">
                <a:solidFill>
                  <a:schemeClr val="tx1"/>
                </a:solidFill>
                <a:latin typeface="Arial" pitchFamily="34" charset="0"/>
                <a:ea typeface="+mn-ea"/>
                <a:cs typeface="Arial" pitchFamily="34" charset="0"/>
              </a:rPr>
              <a:t>„Fúkame“  do dlaní – do kolísky najprv jednotlivé slabiky niekoľkokrát za sebou:</a:t>
            </a:r>
            <a:br>
              <a:rPr lang="sk-SK" sz="1200" kern="1200" dirty="0">
                <a:solidFill>
                  <a:schemeClr val="tx1"/>
                </a:solidFill>
                <a:latin typeface="Arial" pitchFamily="34" charset="0"/>
                <a:ea typeface="+mn-ea"/>
                <a:cs typeface="Arial" pitchFamily="34" charset="0"/>
              </a:rPr>
            </a:br>
            <a:r>
              <a:rPr lang="sk-SK" sz="1200" kern="1200" dirty="0">
                <a:solidFill>
                  <a:schemeClr val="tx1"/>
                </a:solidFill>
                <a:latin typeface="Arial" pitchFamily="34" charset="0"/>
                <a:ea typeface="+mn-ea"/>
                <a:cs typeface="Arial" pitchFamily="34" charset="0"/>
              </a:rPr>
              <a:t>-          f, f, f, f...</a:t>
            </a:r>
            <a:br>
              <a:rPr lang="sk-SK" sz="1200" kern="1200" dirty="0">
                <a:solidFill>
                  <a:schemeClr val="tx1"/>
                </a:solidFill>
                <a:latin typeface="Arial" pitchFamily="34" charset="0"/>
                <a:ea typeface="+mn-ea"/>
                <a:cs typeface="Arial" pitchFamily="34" charset="0"/>
              </a:rPr>
            </a:b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a:t>
            </a:r>
            <a:br>
              <a:rPr lang="sk-SK" sz="1200" kern="1200" dirty="0">
                <a:solidFill>
                  <a:schemeClr val="tx1"/>
                </a:solidFill>
                <a:latin typeface="Arial" pitchFamily="34" charset="0"/>
                <a:ea typeface="+mn-ea"/>
                <a:cs typeface="Arial" pitchFamily="34" charset="0"/>
              </a:rPr>
            </a:b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fo</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fo</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fo</a:t>
            </a:r>
            <a:r>
              <a:rPr lang="sk-SK" sz="1200" kern="1200" dirty="0">
                <a:solidFill>
                  <a:schemeClr val="tx1"/>
                </a:solidFill>
                <a:latin typeface="Arial" pitchFamily="34" charset="0"/>
                <a:ea typeface="+mn-ea"/>
                <a:cs typeface="Arial" pitchFamily="34" charset="0"/>
              </a:rPr>
              <a:t>...</a:t>
            </a:r>
            <a:br>
              <a:rPr lang="sk-SK" sz="1200" kern="1200" dirty="0">
                <a:solidFill>
                  <a:schemeClr val="tx1"/>
                </a:solidFill>
                <a:latin typeface="Arial" pitchFamily="34" charset="0"/>
                <a:ea typeface="+mn-ea"/>
                <a:cs typeface="Arial" pitchFamily="34" charset="0"/>
              </a:rPr>
            </a:b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fu</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fu</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fu</a:t>
            </a:r>
            <a:r>
              <a:rPr lang="sk-SK" sz="1200" kern="1200" dirty="0">
                <a:solidFill>
                  <a:schemeClr val="tx1"/>
                </a:solidFill>
                <a:latin typeface="Arial" pitchFamily="34" charset="0"/>
                <a:ea typeface="+mn-ea"/>
                <a:cs typeface="Arial" pitchFamily="34" charset="0"/>
              </a:rPr>
              <a:t>...</a:t>
            </a:r>
          </a:p>
          <a:p>
            <a:r>
              <a:rPr lang="sk-SK" sz="1200" kern="1200" dirty="0">
                <a:solidFill>
                  <a:schemeClr val="tx1"/>
                </a:solidFill>
                <a:latin typeface="Arial" pitchFamily="34" charset="0"/>
                <a:ea typeface="+mn-ea"/>
                <a:cs typeface="Arial" pitchFamily="34" charset="0"/>
              </a:rPr>
              <a:t>Slabiky kombinujeme, </a:t>
            </a:r>
            <a:r>
              <a:rPr lang="sk-SK" sz="1200" kern="1200" dirty="0" err="1">
                <a:solidFill>
                  <a:schemeClr val="tx1"/>
                </a:solidFill>
                <a:latin typeface="Arial" pitchFamily="34" charset="0"/>
                <a:ea typeface="+mn-ea"/>
                <a:cs typeface="Arial" pitchFamily="34" charset="0"/>
              </a:rPr>
              <a:t>napr</a:t>
            </a:r>
            <a:r>
              <a:rPr lang="sk-SK" sz="1200" kern="1200" dirty="0">
                <a:solidFill>
                  <a:schemeClr val="tx1"/>
                </a:solidFill>
                <a:latin typeface="Arial" pitchFamily="34" charset="0"/>
                <a:ea typeface="+mn-ea"/>
                <a:cs typeface="Arial" pitchFamily="34" charset="0"/>
              </a:rPr>
              <a:t>:</a:t>
            </a:r>
            <a:br>
              <a:rPr lang="sk-SK" sz="1200" kern="1200" dirty="0">
                <a:solidFill>
                  <a:schemeClr val="tx1"/>
                </a:solidFill>
                <a:latin typeface="Arial" pitchFamily="34" charset="0"/>
                <a:ea typeface="+mn-ea"/>
                <a:cs typeface="Arial" pitchFamily="34" charset="0"/>
              </a:rPr>
            </a:br>
            <a:r>
              <a:rPr lang="sk-SK" sz="1200" kern="1200" dirty="0">
                <a:solidFill>
                  <a:schemeClr val="tx1"/>
                </a:solidFill>
                <a:latin typeface="Arial" pitchFamily="34" charset="0"/>
                <a:ea typeface="+mn-ea"/>
                <a:cs typeface="Arial" pitchFamily="34" charset="0"/>
              </a:rPr>
              <a:t>-          f,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 f,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a:t>
            </a:r>
            <a:br>
              <a:rPr lang="sk-SK" sz="1200" kern="1200" dirty="0">
                <a:solidFill>
                  <a:schemeClr val="tx1"/>
                </a:solidFill>
                <a:latin typeface="Arial" pitchFamily="34" charset="0"/>
                <a:ea typeface="+mn-ea"/>
                <a:cs typeface="Arial" pitchFamily="34" charset="0"/>
              </a:rPr>
            </a:b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fo</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fo</a:t>
            </a:r>
            <a:r>
              <a:rPr lang="sk-SK" sz="1200" kern="1200" dirty="0">
                <a:solidFill>
                  <a:schemeClr val="tx1"/>
                </a:solidFill>
                <a:latin typeface="Arial" pitchFamily="34" charset="0"/>
                <a:ea typeface="+mn-ea"/>
                <a:cs typeface="Arial" pitchFamily="34" charset="0"/>
              </a:rPr>
              <a:t>...</a:t>
            </a:r>
            <a:br>
              <a:rPr lang="sk-SK" sz="1200" kern="1200" dirty="0">
                <a:solidFill>
                  <a:schemeClr val="tx1"/>
                </a:solidFill>
                <a:latin typeface="Arial" pitchFamily="34" charset="0"/>
                <a:ea typeface="+mn-ea"/>
                <a:cs typeface="Arial" pitchFamily="34" charset="0"/>
              </a:rPr>
            </a:b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fu</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fa</a:t>
            </a:r>
            <a:r>
              <a:rPr lang="sk-SK" sz="1200" kern="1200" dirty="0">
                <a:solidFill>
                  <a:schemeClr val="tx1"/>
                </a:solidFill>
                <a:latin typeface="Arial" pitchFamily="34" charset="0"/>
                <a:ea typeface="+mn-ea"/>
                <a:cs typeface="Arial" pitchFamily="34" charset="0"/>
              </a:rPr>
              <a:t>, </a:t>
            </a:r>
            <a:r>
              <a:rPr lang="sk-SK" sz="1200" kern="1200" dirty="0" err="1">
                <a:solidFill>
                  <a:schemeClr val="tx1"/>
                </a:solidFill>
                <a:latin typeface="Arial" pitchFamily="34" charset="0"/>
                <a:ea typeface="+mn-ea"/>
                <a:cs typeface="Arial" pitchFamily="34" charset="0"/>
              </a:rPr>
              <a:t>fu</a:t>
            </a:r>
            <a:r>
              <a:rPr lang="sk-SK" sz="1200" kern="1200" dirty="0">
                <a:solidFill>
                  <a:schemeClr val="tx1"/>
                </a:solidFill>
                <a:latin typeface="Arial" pitchFamily="34" charset="0"/>
                <a:ea typeface="+mn-ea"/>
                <a:cs typeface="Arial" pitchFamily="34" charset="0"/>
              </a:rPr>
              <a:t>...</a:t>
            </a:r>
          </a:p>
          <a:p>
            <a:r>
              <a:rPr lang="sk-SK" sz="1200" kern="1200" dirty="0">
                <a:solidFill>
                  <a:schemeClr val="tx1"/>
                </a:solidFill>
                <a:latin typeface="Arial" pitchFamily="34" charset="0"/>
                <a:ea typeface="+mn-ea"/>
                <a:cs typeface="Arial" pitchFamily="34" charset="0"/>
              </a:rPr>
              <a:t> </a:t>
            </a:r>
          </a:p>
          <a:p>
            <a:pPr lvl="0"/>
            <a:endParaRPr lang="sk-SK" sz="1200" b="1" kern="1200" dirty="0">
              <a:solidFill>
                <a:schemeClr val="tx1"/>
              </a:solidFill>
              <a:latin typeface="Arial" pitchFamily="34" charset="0"/>
              <a:ea typeface="+mn-ea"/>
              <a:cs typeface="Arial" pitchFamily="34" charset="0"/>
            </a:endParaRPr>
          </a:p>
          <a:p>
            <a:pPr lvl="0"/>
            <a:endParaRPr lang="sk-SK" sz="1200" kern="1200" dirty="0">
              <a:solidFill>
                <a:schemeClr val="tx1"/>
              </a:solidFill>
              <a:latin typeface="Arial" pitchFamily="34" charset="0"/>
              <a:ea typeface="+mn-ea"/>
              <a:cs typeface="Arial" pitchFamily="34" charset="0"/>
            </a:endParaRPr>
          </a:p>
          <a:p>
            <a:r>
              <a:rPr lang="sk-SK" sz="1200" kern="1200" dirty="0">
                <a:solidFill>
                  <a:schemeClr val="tx1"/>
                </a:solidFill>
                <a:latin typeface="Arial" pitchFamily="34" charset="0"/>
                <a:ea typeface="+mn-ea"/>
                <a:cs typeface="Arial" pitchFamily="34" charset="0"/>
              </a:rPr>
              <a:t> </a:t>
            </a:r>
          </a:p>
          <a:p>
            <a:endParaRPr lang="sk-SK"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8</a:t>
            </a:fld>
            <a:endParaRPr lang="sk-S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r>
              <a:rPr lang="sk-SK" dirty="0">
                <a:latin typeface="Arial" pitchFamily="34" charset="0"/>
                <a:cs typeface="Arial" pitchFamily="34" charset="0"/>
              </a:rPr>
              <a:t>Deti uhádnu</a:t>
            </a:r>
            <a:r>
              <a:rPr lang="sk-SK" baseline="0" dirty="0">
                <a:latin typeface="Arial" pitchFamily="34" charset="0"/>
                <a:cs typeface="Arial" pitchFamily="34" charset="0"/>
              </a:rPr>
              <a:t> </a:t>
            </a:r>
            <a:r>
              <a:rPr lang="sk-SK" dirty="0">
                <a:latin typeface="Arial" pitchFamily="34" charset="0"/>
                <a:cs typeface="Arial" pitchFamily="34" charset="0"/>
              </a:rPr>
              <a:t>hádanku. Porozprávame</a:t>
            </a:r>
            <a:r>
              <a:rPr lang="sk-SK" baseline="0" dirty="0">
                <a:latin typeface="Arial" pitchFamily="34" charset="0"/>
                <a:cs typeface="Arial" pitchFamily="34" charset="0"/>
              </a:rPr>
              <a:t> sa o tom, čo vidia na obrázku. Aké vlastnosti má sneh? Zdôvodňujú prečo majú/nemajú radi sneh a snehové vločky. Odpovedajú na otázku, v ktorom ročnom období sneží a čo je pre toto obdobie typické. Potom sa zahráme na poriadnu „guľovačku“.</a:t>
            </a:r>
          </a:p>
          <a:p>
            <a:pPr algn="just"/>
            <a:r>
              <a:rPr lang="sk-SK" b="1" baseline="0" dirty="0">
                <a:latin typeface="Arial" pitchFamily="34" charset="0"/>
                <a:cs typeface="Arial" pitchFamily="34" charset="0"/>
              </a:rPr>
              <a:t>Popis hry: </a:t>
            </a:r>
          </a:p>
          <a:p>
            <a:pPr algn="just"/>
            <a:r>
              <a:rPr lang="sk-SK" baseline="0" dirty="0">
                <a:latin typeface="Arial" pitchFamily="34" charset="0"/>
                <a:cs typeface="Arial" pitchFamily="34" charset="0"/>
              </a:rPr>
              <a:t>Deti si zoberú papier vo formáte A4 a technikou krčenia z neho sformujú papierovú snehovú guľu. Tak sa môže začať poriadna guľovačka, pričom hádže každý do každého, kým sa neminú všetky papierové gule. Potom sa deti vydýchajú a relaxujú. Pri hre dbáme na bezpečnosť.</a:t>
            </a:r>
            <a:endParaRPr lang="sk-SK" dirty="0">
              <a:latin typeface="Arial" pitchFamily="34" charset="0"/>
              <a:cs typeface="Arial" pitchFamily="34" charset="0"/>
            </a:endParaRPr>
          </a:p>
        </p:txBody>
      </p:sp>
      <p:sp>
        <p:nvSpPr>
          <p:cNvPr id="4" name="Zástupný symbol čísla snímky 3"/>
          <p:cNvSpPr>
            <a:spLocks noGrp="1"/>
          </p:cNvSpPr>
          <p:nvPr>
            <p:ph type="sldNum" sz="quarter" idx="10"/>
          </p:nvPr>
        </p:nvSpPr>
        <p:spPr/>
        <p:txBody>
          <a:bodyPr/>
          <a:lstStyle/>
          <a:p>
            <a:fld id="{7011EAF2-25FB-444C-887D-B4312D535F68}" type="slidenum">
              <a:rPr lang="sk-SK" smtClean="0"/>
              <a:pPr/>
              <a:t>9</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a:t>Kliknite sem a upravte štýl predlohy nadpisov.</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Kliknite sem a upravte štýl predlohy podnadpisov.</a:t>
            </a:r>
          </a:p>
        </p:txBody>
      </p:sp>
      <p:sp>
        <p:nvSpPr>
          <p:cNvPr id="4" name="Zástupný symbol dátumu 3"/>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zvislého textu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a:t>Kliknite sem a upravte štýl predlohy nadpisov.</a:t>
            </a:r>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Zástupný symbol dátumu 3"/>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a:t>Kliknite sem a upravte štýl predlohy nadpisov.</a:t>
            </a:r>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6"/>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dátumu 2"/>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a:t>Kliknite sem a upravte štýl predlohy nadpisov.</a:t>
            </a:r>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Zástupný symbol dátumu 4"/>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a:t>Kliknite sem a upravte štýl predlohy nadpisov.</a:t>
            </a:r>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Zástupný symbol dátumu 4"/>
          <p:cNvSpPr>
            <a:spLocks noGrp="1"/>
          </p:cNvSpPr>
          <p:nvPr>
            <p:ph type="dt" sz="half" idx="10"/>
          </p:nvPr>
        </p:nvSpPr>
        <p:spPr/>
        <p:txBody>
          <a:bodyPr/>
          <a:lstStyle/>
          <a:p>
            <a:fld id="{967AA98D-A8FE-4CBA-9F1B-64626692C497}" type="datetimeFigureOut">
              <a:rPr lang="sk-SK" smtClean="0"/>
              <a:pPr/>
              <a:t>4. 5. 2020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48CBD12B-3B30-48C4-9859-07E5F96BB7D5}" type="slidenum">
              <a:rPr lang="sk-SK" smtClean="0"/>
              <a:pPr/>
              <a:t>‹#›</a:t>
            </a:fld>
            <a:endParaRPr lang="sk-SK"/>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a:t>Kliknite sem a upravte štýl predlohy nadpisov.</a:t>
            </a:r>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AA98D-A8FE-4CBA-9F1B-64626692C497}" type="datetimeFigureOut">
              <a:rPr lang="sk-SK" smtClean="0"/>
              <a:pPr/>
              <a:t>4. 5. 2020</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BD12B-3B30-48C4-9859-07E5F96BB7D5}" type="slidenum">
              <a:rPr lang="sk-SK" smtClean="0"/>
              <a:pPr/>
              <a:t>‹#›</a:t>
            </a:fld>
            <a:endParaRPr lang="sk-SK"/>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4.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2.xml"/><Relationship Id="rId7" Type="http://schemas.openxmlformats.org/officeDocument/2006/relationships/image" Target="../media/image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audio" Target="../media/audio1.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jpeg"/><Relationship Id="rId5" Type="http://schemas.openxmlformats.org/officeDocument/2006/relationships/audio" Target="../media/audio2.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BlokTextu 2">
            <a:extLst>
              <a:ext uri="{FF2B5EF4-FFF2-40B4-BE49-F238E27FC236}">
                <a16:creationId xmlns:a16="http://schemas.microsoft.com/office/drawing/2014/main" id="{C661C17C-574E-4573-B454-C00288DA356B}"/>
              </a:ext>
            </a:extLst>
          </p:cNvPr>
          <p:cNvSpPr txBox="1"/>
          <p:nvPr/>
        </p:nvSpPr>
        <p:spPr>
          <a:xfrm>
            <a:off x="1331640" y="836712"/>
            <a:ext cx="6264696" cy="1323439"/>
          </a:xfrm>
          <a:prstGeom prst="rect">
            <a:avLst/>
          </a:prstGeom>
          <a:noFill/>
        </p:spPr>
        <p:txBody>
          <a:bodyPr wrap="square" rtlCol="0">
            <a:spAutoFit/>
          </a:bodyPr>
          <a:lstStyle/>
          <a:p>
            <a:pPr algn="ctr"/>
            <a:r>
              <a:rPr lang="sk-SK" sz="4000" dirty="0">
                <a:latin typeface="Times New Roman" panose="02020603050405020304" pitchFamily="18" charset="0"/>
                <a:cs typeface="Times New Roman" panose="02020603050405020304" pitchFamily="18" charset="0"/>
              </a:rPr>
              <a:t>M</a:t>
            </a:r>
            <a:r>
              <a:rPr lang="sk-SK" sz="4000" dirty="0">
                <a:solidFill>
                  <a:schemeClr val="bg1"/>
                </a:solidFill>
                <a:latin typeface="Times New Roman" panose="02020603050405020304" pitchFamily="18" charset="0"/>
                <a:cs typeface="Times New Roman" panose="02020603050405020304" pitchFamily="18" charset="0"/>
              </a:rPr>
              <a:t>MACKO PÚ A NEZBEDNÉ POČASIE</a:t>
            </a:r>
            <a:endParaRPr lang="sk-SK" sz="4000" dirty="0">
              <a:latin typeface="Times New Roman" panose="02020603050405020304" pitchFamily="18" charset="0"/>
              <a:cs typeface="Times New Roman" panose="02020603050405020304" pitchFamily="18" charset="0"/>
            </a:endParaRPr>
          </a:p>
        </p:txBody>
      </p:sp>
      <p:sp>
        <p:nvSpPr>
          <p:cNvPr id="4" name="BlokTextu 3">
            <a:extLst>
              <a:ext uri="{FF2B5EF4-FFF2-40B4-BE49-F238E27FC236}">
                <a16:creationId xmlns:a16="http://schemas.microsoft.com/office/drawing/2014/main" id="{A155BF67-668B-435C-A65D-F6959DF5F16F}"/>
              </a:ext>
            </a:extLst>
          </p:cNvPr>
          <p:cNvSpPr txBox="1"/>
          <p:nvPr/>
        </p:nvSpPr>
        <p:spPr>
          <a:xfrm flipH="1">
            <a:off x="292292" y="6115915"/>
            <a:ext cx="4999787" cy="646331"/>
          </a:xfrm>
          <a:prstGeom prst="rect">
            <a:avLst/>
          </a:prstGeom>
          <a:noFill/>
        </p:spPr>
        <p:txBody>
          <a:bodyPr wrap="square" rtlCol="0">
            <a:spAutoFit/>
          </a:bodyPr>
          <a:lstStyle/>
          <a:p>
            <a:r>
              <a:rPr lang="sk-SK" dirty="0">
                <a:latin typeface="Times New Roman" panose="02020603050405020304" pitchFamily="18" charset="0"/>
                <a:cs typeface="Times New Roman" panose="02020603050405020304" pitchFamily="18" charset="0"/>
              </a:rPr>
              <a:t>Vypracovala: Mgr. Sylvia </a:t>
            </a:r>
            <a:r>
              <a:rPr lang="sk-SK" dirty="0" err="1">
                <a:latin typeface="Times New Roman" panose="02020603050405020304" pitchFamily="18" charset="0"/>
                <a:cs typeface="Times New Roman" panose="02020603050405020304" pitchFamily="18" charset="0"/>
              </a:rPr>
              <a:t>Kompanová</a:t>
            </a:r>
            <a:r>
              <a:rPr lang="sk-SK" dirty="0">
                <a:latin typeface="Times New Roman" panose="02020603050405020304" pitchFamily="18" charset="0"/>
                <a:cs typeface="Times New Roman" panose="02020603050405020304" pitchFamily="18" charset="0"/>
              </a:rPr>
              <a:t> </a:t>
            </a:r>
          </a:p>
          <a:p>
            <a:r>
              <a:rPr lang="sk-SK" dirty="0">
                <a:latin typeface="Times New Roman" panose="02020603050405020304" pitchFamily="18" charset="0"/>
                <a:cs typeface="Times New Roman" panose="02020603050405020304" pitchFamily="18" charset="0"/>
              </a:rPr>
              <a:t>(Pri každej snímke je popis úloh v poznámkach)</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p:cNvSpPr/>
          <p:nvPr/>
        </p:nvSpPr>
        <p:spPr>
          <a:xfrm>
            <a:off x="2483768" y="1268760"/>
            <a:ext cx="4572000" cy="3416320"/>
          </a:xfrm>
          <a:prstGeom prst="rect">
            <a:avLst/>
          </a:prstGeom>
        </p:spPr>
        <p:txBody>
          <a:bodyPr>
            <a:spAutoFit/>
          </a:bodyPr>
          <a:lstStyle/>
          <a:p>
            <a:pPr algn="ctr"/>
            <a:r>
              <a:rPr lang="cs-CZ" sz="3600" dirty="0">
                <a:latin typeface="Times New Roman" panose="02020603050405020304" pitchFamily="18" charset="0"/>
                <a:cs typeface="Times New Roman" panose="02020603050405020304" pitchFamily="18" charset="0"/>
              </a:rPr>
              <a:t>V ZIME K NÁM ZAVÍTAL HOSŤ, UROBIL NÁM Z JAZERA MOST. </a:t>
            </a:r>
          </a:p>
          <a:p>
            <a:pPr algn="ctr"/>
            <a:r>
              <a:rPr lang="cs-CZ" sz="3600" dirty="0">
                <a:latin typeface="Times New Roman" panose="02020603050405020304" pitchFamily="18" charset="0"/>
                <a:cs typeface="Times New Roman" panose="02020603050405020304" pitchFamily="18" charset="0"/>
              </a:rPr>
              <a:t>ČO JE TO?</a:t>
            </a:r>
          </a:p>
          <a:p>
            <a:pPr algn="ctr"/>
            <a:r>
              <a:rPr lang="cs-CZ" sz="3600" dirty="0">
                <a:latin typeface="Times New Roman" panose="02020603050405020304" pitchFamily="18" charset="0"/>
                <a:cs typeface="Times New Roman" panose="02020603050405020304" pitchFamily="18" charset="0"/>
              </a:rPr>
              <a:t>(</a:t>
            </a:r>
            <a:r>
              <a:rPr lang="cs-CZ" sz="3600" b="1" dirty="0">
                <a:latin typeface="Times New Roman" panose="02020603050405020304" pitchFamily="18" charset="0"/>
                <a:cs typeface="Times New Roman" panose="02020603050405020304" pitchFamily="18" charset="0"/>
              </a:rPr>
              <a:t>ĽAD</a:t>
            </a:r>
            <a:r>
              <a:rPr lang="cs-CZ" sz="3600" dirty="0">
                <a:latin typeface="Times New Roman" panose="02020603050405020304" pitchFamily="18" charset="0"/>
                <a:cs typeface="Times New Roman" panose="02020603050405020304" pitchFamily="18" charset="0"/>
              </a:rPr>
              <a:t>)</a:t>
            </a:r>
          </a:p>
        </p:txBody>
      </p:sp>
      <p:pic>
        <p:nvPicPr>
          <p:cNvPr id="24578" name="Picture 2" descr="http://www.bestdealsontheweb.net/disney_skating_christma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Picture 2" descr="Pooh Ice Skate 2"/>
          <p:cNvPicPr>
            <a:picLocks noChangeAspect="1" noChangeArrowheads="1"/>
          </p:cNvPicPr>
          <p:nvPr/>
        </p:nvPicPr>
        <p:blipFill>
          <a:blip r:embed="rId4"/>
          <a:srcRect/>
          <a:stretch>
            <a:fillRect/>
          </a:stretch>
        </p:blipFill>
        <p:spPr bwMode="auto">
          <a:xfrm>
            <a:off x="3500414" y="4221088"/>
            <a:ext cx="1857388" cy="247651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750" fill="hold"/>
                                        <p:tgtEl>
                                          <p:spTgt spid="4"/>
                                        </p:tgtEl>
                                        <p:attrNameLst>
                                          <p:attrName>ppt_x</p:attrName>
                                        </p:attrNameLst>
                                      </p:cBhvr>
                                      <p:tavLst>
                                        <p:tav tm="0">
                                          <p:val>
                                            <p:strVal val="0-#ppt_w/2"/>
                                          </p:val>
                                        </p:tav>
                                        <p:tav tm="100000">
                                          <p:val>
                                            <p:strVal val="#ppt_x"/>
                                          </p:val>
                                        </p:tav>
                                      </p:tavLst>
                                    </p:anim>
                                    <p:anim calcmode="lin" valueType="num">
                                      <p:cBhvr additive="base">
                                        <p:cTn id="13"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Sylvuška\Materská škola\EA-Počasie\počasie vymaľovánky\aktivita_00185_2_pocasie_oblak_dazd.JPG"/>
          <p:cNvPicPr>
            <a:picLocks noChangeAspect="1" noChangeArrowheads="1"/>
          </p:cNvPicPr>
          <p:nvPr/>
        </p:nvPicPr>
        <p:blipFill>
          <a:blip r:embed="rId3"/>
          <a:srcRect/>
          <a:stretch>
            <a:fillRect/>
          </a:stretch>
        </p:blipFill>
        <p:spPr bwMode="auto">
          <a:xfrm>
            <a:off x="0" y="0"/>
            <a:ext cx="4716016" cy="6858000"/>
          </a:xfrm>
          <a:prstGeom prst="rect">
            <a:avLst/>
          </a:prstGeom>
          <a:noFill/>
        </p:spPr>
      </p:pic>
      <p:sp>
        <p:nvSpPr>
          <p:cNvPr id="5" name="Zástupný symbol obsahu 2"/>
          <p:cNvSpPr>
            <a:spLocks noGrp="1"/>
          </p:cNvSpPr>
          <p:nvPr>
            <p:ph idx="1"/>
          </p:nvPr>
        </p:nvSpPr>
        <p:spPr>
          <a:xfrm>
            <a:off x="96020" y="188640"/>
            <a:ext cx="4619996" cy="648072"/>
          </a:xfrm>
        </p:spPr>
        <p:txBody>
          <a:bodyPr/>
          <a:lstStyle/>
          <a:p>
            <a:pPr algn="ctr">
              <a:buNone/>
            </a:pPr>
            <a:r>
              <a:rPr lang="sk-SK" dirty="0">
                <a:latin typeface="Times New Roman" panose="02020603050405020304" pitchFamily="18" charset="0"/>
                <a:cs typeface="Times New Roman" panose="02020603050405020304" pitchFamily="18" charset="0"/>
              </a:rPr>
              <a:t>OBLOHA S DAŽĎOM</a:t>
            </a:r>
          </a:p>
        </p:txBody>
      </p:sp>
      <p:pic>
        <p:nvPicPr>
          <p:cNvPr id="2" name="Obrázok 1">
            <a:extLst>
              <a:ext uri="{FF2B5EF4-FFF2-40B4-BE49-F238E27FC236}">
                <a16:creationId xmlns:a16="http://schemas.microsoft.com/office/drawing/2014/main" id="{9BCAFFFB-D06A-429B-AA64-3D0400BB623F}"/>
              </a:ext>
            </a:extLst>
          </p:cNvPr>
          <p:cNvPicPr>
            <a:picLocks noChangeAspect="1"/>
          </p:cNvPicPr>
          <p:nvPr/>
        </p:nvPicPr>
        <p:blipFill rotWithShape="1">
          <a:blip r:embed="rId4"/>
          <a:srcRect t="5434" r="4009"/>
          <a:stretch/>
        </p:blipFill>
        <p:spPr>
          <a:xfrm>
            <a:off x="4572000" y="0"/>
            <a:ext cx="4619996" cy="6858000"/>
          </a:xfrm>
          <a:prstGeom prst="rect">
            <a:avLst/>
          </a:prstGeom>
        </p:spPr>
      </p:pic>
      <p:sp>
        <p:nvSpPr>
          <p:cNvPr id="7" name="Zástupný symbol obsahu 2">
            <a:extLst>
              <a:ext uri="{FF2B5EF4-FFF2-40B4-BE49-F238E27FC236}">
                <a16:creationId xmlns:a16="http://schemas.microsoft.com/office/drawing/2014/main" id="{184B946C-46E7-4C6B-88A2-AA9294198936}"/>
              </a:ext>
            </a:extLst>
          </p:cNvPr>
          <p:cNvSpPr txBox="1">
            <a:spLocks/>
          </p:cNvSpPr>
          <p:nvPr/>
        </p:nvSpPr>
        <p:spPr>
          <a:xfrm>
            <a:off x="4499992" y="188640"/>
            <a:ext cx="4619996"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sk-SK" dirty="0">
                <a:latin typeface="Times New Roman" panose="02020603050405020304" pitchFamily="18" charset="0"/>
                <a:cs typeface="Times New Roman" panose="02020603050405020304" pitchFamily="18" charset="0"/>
              </a:rPr>
              <a:t>SLNKO</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1" name="Object 5"/>
          <p:cNvGraphicFramePr>
            <a:graphicFrameLocks noChangeAspect="1"/>
          </p:cNvGraphicFramePr>
          <p:nvPr>
            <p:extLst>
              <p:ext uri="{D42A27DB-BD31-4B8C-83A1-F6EECF244321}">
                <p14:modId xmlns:p14="http://schemas.microsoft.com/office/powerpoint/2010/main" val="1397077853"/>
              </p:ext>
            </p:extLst>
          </p:nvPr>
        </p:nvGraphicFramePr>
        <p:xfrm>
          <a:off x="2417" y="0"/>
          <a:ext cx="4560188" cy="6858000"/>
        </p:xfrm>
        <a:graphic>
          <a:graphicData uri="http://schemas.openxmlformats.org/presentationml/2006/ole">
            <mc:AlternateContent xmlns:mc="http://schemas.openxmlformats.org/markup-compatibility/2006">
              <mc:Choice xmlns:v="urn:schemas-microsoft-com:vml" Requires="v">
                <p:oleObj spid="_x0000_s29760" name="Acrobat Document" r:id="rId4" imgW="5667037" imgH="8019948" progId="AcroExch.Document.11">
                  <p:embed/>
                </p:oleObj>
              </mc:Choice>
              <mc:Fallback>
                <p:oleObj name="Acrobat Document" r:id="rId4" imgW="5667037" imgH="8019948" progId="AcroExch.Document.11">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 y="0"/>
                        <a:ext cx="4560188" cy="6858000"/>
                      </a:xfrm>
                      <a:prstGeom prst="rect">
                        <a:avLst/>
                      </a:prstGeom>
                      <a:noFill/>
                      <a:ln>
                        <a:noFill/>
                      </a:ln>
                      <a:effectLst/>
                    </p:spPr>
                  </p:pic>
                </p:oleObj>
              </mc:Fallback>
            </mc:AlternateContent>
          </a:graphicData>
        </a:graphic>
      </p:graphicFrame>
      <p:graphicFrame>
        <p:nvGraphicFramePr>
          <p:cNvPr id="29702" name="Object 6"/>
          <p:cNvGraphicFramePr>
            <a:graphicFrameLocks noChangeAspect="1"/>
          </p:cNvGraphicFramePr>
          <p:nvPr>
            <p:extLst>
              <p:ext uri="{D42A27DB-BD31-4B8C-83A1-F6EECF244321}">
                <p14:modId xmlns:p14="http://schemas.microsoft.com/office/powerpoint/2010/main" val="1758275520"/>
              </p:ext>
            </p:extLst>
          </p:nvPr>
        </p:nvGraphicFramePr>
        <p:xfrm>
          <a:off x="4581396" y="0"/>
          <a:ext cx="4560188" cy="6858000"/>
        </p:xfrm>
        <a:graphic>
          <a:graphicData uri="http://schemas.openxmlformats.org/presentationml/2006/ole">
            <mc:AlternateContent xmlns:mc="http://schemas.openxmlformats.org/markup-compatibility/2006">
              <mc:Choice xmlns:v="urn:schemas-microsoft-com:vml" Requires="v">
                <p:oleObj spid="_x0000_s29761" name="Acrobat Document" r:id="rId6" imgW="5668166" imgH="8019048" progId="AcroExch.Document.11">
                  <p:embed/>
                </p:oleObj>
              </mc:Choice>
              <mc:Fallback>
                <p:oleObj name="Acrobat Document" r:id="rId6" imgW="5668166" imgH="8019048" progId="AcroExch.Document.11">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1396" y="0"/>
                        <a:ext cx="4560188" cy="6858000"/>
                      </a:xfrm>
                      <a:prstGeom prst="rect">
                        <a:avLst/>
                      </a:prstGeom>
                      <a:noFill/>
                      <a:ln>
                        <a:noFill/>
                      </a:ln>
                      <a:effectLst/>
                    </p:spPr>
                  </p:pic>
                </p:oleObj>
              </mc:Fallback>
            </mc:AlternateContent>
          </a:graphicData>
        </a:graphic>
      </p:graphicFrame>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60627F28-C0D9-4F94-BD6B-9FE302DF736C}"/>
              </a:ext>
            </a:extLst>
          </p:cNvPr>
          <p:cNvGraphicFramePr>
            <a:graphicFrameLocks noChangeAspect="1"/>
          </p:cNvGraphicFramePr>
          <p:nvPr>
            <p:extLst>
              <p:ext uri="{D42A27DB-BD31-4B8C-83A1-F6EECF244321}">
                <p14:modId xmlns:p14="http://schemas.microsoft.com/office/powerpoint/2010/main" val="969392179"/>
              </p:ext>
            </p:extLst>
          </p:nvPr>
        </p:nvGraphicFramePr>
        <p:xfrm>
          <a:off x="2195736" y="116632"/>
          <a:ext cx="4680520" cy="6623623"/>
        </p:xfrm>
        <a:graphic>
          <a:graphicData uri="http://schemas.openxmlformats.org/presentationml/2006/ole">
            <mc:AlternateContent xmlns:mc="http://schemas.openxmlformats.org/markup-compatibility/2006">
              <mc:Choice xmlns:v="urn:schemas-microsoft-com:vml" Requires="v">
                <p:oleObj spid="_x0000_s66577" name="Acrobat Document" r:id="rId4" imgW="5668166" imgH="8019048" progId="AcroExch.Document.11">
                  <p:embed/>
                </p:oleObj>
              </mc:Choice>
              <mc:Fallback>
                <p:oleObj name="Acrobat Document" r:id="rId4" imgW="5668166" imgH="8019048" progId="AcroExch.Document.11">
                  <p:embed/>
                  <p:pic>
                    <p:nvPicPr>
                      <p:cNvPr id="2970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116632"/>
                        <a:ext cx="4680520" cy="662362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6322210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a:extLst>
              <a:ext uri="{FF2B5EF4-FFF2-40B4-BE49-F238E27FC236}">
                <a16:creationId xmlns:a16="http://schemas.microsoft.com/office/drawing/2014/main" id="{235481EE-5F49-4172-81D3-38144D2737AA}"/>
              </a:ext>
            </a:extLst>
          </p:cNvPr>
          <p:cNvPicPr>
            <a:picLocks noChangeAspect="1"/>
          </p:cNvPicPr>
          <p:nvPr/>
        </p:nvPicPr>
        <p:blipFill>
          <a:blip r:embed="rId3"/>
          <a:stretch>
            <a:fillRect/>
          </a:stretch>
        </p:blipFill>
        <p:spPr>
          <a:xfrm rot="5400000">
            <a:off x="1069948" y="-1069949"/>
            <a:ext cx="7022578" cy="9162477"/>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 Slniecko sa zobudilo">
            <a:hlinkClick r:id="" action="ppaction://media"/>
            <a:extLst>
              <a:ext uri="{FF2B5EF4-FFF2-40B4-BE49-F238E27FC236}">
                <a16:creationId xmlns:a16="http://schemas.microsoft.com/office/drawing/2014/main" id="{1C2D618E-501A-4128-864A-0C5CDAE0CF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1720" y="981857"/>
            <a:ext cx="487363" cy="487363"/>
          </a:xfrm>
          <a:prstGeom prst="rect">
            <a:avLst/>
          </a:prstGeom>
        </p:spPr>
      </p:pic>
      <p:sp>
        <p:nvSpPr>
          <p:cNvPr id="10" name="Obdĺžnik 9"/>
          <p:cNvSpPr/>
          <p:nvPr/>
        </p:nvSpPr>
        <p:spPr>
          <a:xfrm>
            <a:off x="1210278" y="2564904"/>
            <a:ext cx="6912768" cy="3416320"/>
          </a:xfrm>
          <a:prstGeom prst="rect">
            <a:avLst/>
          </a:prstGeom>
        </p:spPr>
        <p:txBody>
          <a:bodyPr wrap="square">
            <a:spAutoFit/>
          </a:bodyPr>
          <a:lstStyle/>
          <a:p>
            <a:pPr algn="ctr"/>
            <a:r>
              <a:rPr lang="sk-SK" sz="3600" dirty="0">
                <a:latin typeface="Times New Roman" panose="02020603050405020304" pitchFamily="18" charset="0"/>
                <a:cs typeface="Times New Roman" panose="02020603050405020304" pitchFamily="18" charset="0"/>
              </a:rPr>
              <a:t>PO OBLOHE CEZ DEŇ KRÁČA,</a:t>
            </a:r>
          </a:p>
          <a:p>
            <a:pPr algn="ctr"/>
            <a:r>
              <a:rPr lang="sk-SK" sz="3600" dirty="0">
                <a:latin typeface="Times New Roman" panose="02020603050405020304" pitchFamily="18" charset="0"/>
                <a:cs typeface="Times New Roman" panose="02020603050405020304" pitchFamily="18" charset="0"/>
              </a:rPr>
              <a:t>NEDOLETÍ K NEMU VTÁČA. </a:t>
            </a:r>
          </a:p>
          <a:p>
            <a:pPr algn="ctr"/>
            <a:r>
              <a:rPr lang="sk-SK" sz="3600" dirty="0">
                <a:latin typeface="Times New Roman" panose="02020603050405020304" pitchFamily="18" charset="0"/>
                <a:cs typeface="Times New Roman" panose="02020603050405020304" pitchFamily="18" charset="0"/>
              </a:rPr>
              <a:t>NETREBA MU ŽIADNE KĽÚČE,</a:t>
            </a:r>
          </a:p>
          <a:p>
            <a:pPr algn="ctr"/>
            <a:r>
              <a:rPr lang="sk-SK" sz="3600" dirty="0">
                <a:latin typeface="Times New Roman" panose="02020603050405020304" pitchFamily="18" charset="0"/>
                <a:cs typeface="Times New Roman" panose="02020603050405020304" pitchFamily="18" charset="0"/>
              </a:rPr>
              <a:t>DO IZBY NÁM POŠLE LÚČE. </a:t>
            </a:r>
          </a:p>
          <a:p>
            <a:pPr algn="ctr"/>
            <a:r>
              <a:rPr lang="sk-SK" sz="3600" dirty="0">
                <a:latin typeface="Times New Roman" panose="02020603050405020304" pitchFamily="18" charset="0"/>
                <a:cs typeface="Times New Roman" panose="02020603050405020304" pitchFamily="18" charset="0"/>
              </a:rPr>
              <a:t>ČO JE TO?</a:t>
            </a:r>
          </a:p>
          <a:p>
            <a:pPr algn="ctr"/>
            <a:r>
              <a:rPr lang="sk-SK" sz="3600" b="1" dirty="0">
                <a:latin typeface="Times New Roman" panose="02020603050405020304" pitchFamily="18" charset="0"/>
                <a:cs typeface="Times New Roman" panose="02020603050405020304" pitchFamily="18" charset="0"/>
              </a:rPr>
              <a:t>(SLNKO)</a:t>
            </a:r>
            <a:endParaRPr lang="cs-CZ" sz="3600" b="1" dirty="0">
              <a:latin typeface="Times New Roman" panose="02020603050405020304" pitchFamily="18" charset="0"/>
              <a:cs typeface="Times New Roman" panose="02020603050405020304" pitchFamily="18" charset="0"/>
            </a:endParaRPr>
          </a:p>
        </p:txBody>
      </p:sp>
      <p:pic>
        <p:nvPicPr>
          <p:cNvPr id="15370" name="Picture 10" descr="http://cf2.imgobject.com/t/p/original/3RUAzQIJDGOPuGHTFnAmPMXmbu9.jpg"/>
          <p:cNvPicPr>
            <a:picLocks noChangeAspect="1" noChangeArrowheads="1"/>
          </p:cNvPicPr>
          <p:nvPr/>
        </p:nvPicPr>
        <p:blipFill rotWithShape="1">
          <a:blip r:embed="rId6"/>
          <a:srcRect b="1701"/>
          <a:stretch/>
        </p:blipFill>
        <p:spPr bwMode="auto">
          <a:xfrm>
            <a:off x="-5954" y="0"/>
            <a:ext cx="9155908" cy="6858000"/>
          </a:xfrm>
          <a:prstGeom prst="rect">
            <a:avLst/>
          </a:prstGeom>
          <a:ln>
            <a:noFill/>
          </a:ln>
          <a:effectLst>
            <a:outerShdw blurRad="292100" dist="139700" dir="2700000" algn="tl" rotWithShape="0">
              <a:srgbClr val="333333">
                <a:alpha val="65000"/>
              </a:srgbClr>
            </a:outerShdw>
          </a:effectLst>
        </p:spPr>
      </p:pic>
      <p:pic>
        <p:nvPicPr>
          <p:cNvPr id="9" name="Obrázok 8" descr="http://animaciatop.ru/pictures/smailiki/thumb/smailiki-33.gif"/>
          <p:cNvPicPr/>
          <p:nvPr/>
        </p:nvPicPr>
        <p:blipFill>
          <a:blip r:embed="rId7"/>
          <a:srcRect/>
          <a:stretch>
            <a:fillRect/>
          </a:stretch>
        </p:blipFill>
        <p:spPr bwMode="auto">
          <a:xfrm>
            <a:off x="6743977" y="707516"/>
            <a:ext cx="1928814" cy="18573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fade">
                                      <p:cBhvr>
                                        <p:cTn id="7" dur="2000"/>
                                        <p:tgtEl>
                                          <p:spTgt spid="153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3225"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anim calcmode="lin" valueType="num">
                                      <p:cBhvr>
                                        <p:cTn id="17" dur="1500" fill="hold"/>
                                        <p:tgtEl>
                                          <p:spTgt spid="9"/>
                                        </p:tgtEl>
                                        <p:attrNameLst>
                                          <p:attrName>ppt_x</p:attrName>
                                        </p:attrNameLst>
                                      </p:cBhvr>
                                      <p:tavLst>
                                        <p:tav tm="0">
                                          <p:val>
                                            <p:strVal val="#ppt_x"/>
                                          </p:val>
                                        </p:tav>
                                        <p:tav tm="100000">
                                          <p:val>
                                            <p:strVal val="#ppt_x"/>
                                          </p:val>
                                        </p:tav>
                                      </p:tavLst>
                                    </p:anim>
                                    <p:anim calcmode="lin" valueType="num">
                                      <p:cBhvr>
                                        <p:cTn id="18"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 Prší, prší">
            <a:hlinkClick r:id="" action="ppaction://media"/>
            <a:extLst>
              <a:ext uri="{FF2B5EF4-FFF2-40B4-BE49-F238E27FC236}">
                <a16:creationId xmlns:a16="http://schemas.microsoft.com/office/drawing/2014/main" id="{CF8862D8-3770-42F3-ABA1-9E32667777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3775" y="620688"/>
            <a:ext cx="487363" cy="487363"/>
          </a:xfrm>
          <a:prstGeom prst="rect">
            <a:avLst/>
          </a:prstGeom>
        </p:spPr>
      </p:pic>
      <p:sp>
        <p:nvSpPr>
          <p:cNvPr id="10" name="Obdĺžnik 9"/>
          <p:cNvSpPr/>
          <p:nvPr/>
        </p:nvSpPr>
        <p:spPr>
          <a:xfrm>
            <a:off x="830390" y="2420888"/>
            <a:ext cx="7676901" cy="3416320"/>
          </a:xfrm>
          <a:prstGeom prst="rect">
            <a:avLst/>
          </a:prstGeom>
        </p:spPr>
        <p:txBody>
          <a:bodyPr wrap="square">
            <a:spAutoFit/>
          </a:bodyPr>
          <a:lstStyle/>
          <a:p>
            <a:pPr algn="ctr"/>
            <a:r>
              <a:rPr lang="sk-SK" sz="3600" dirty="0">
                <a:latin typeface="Times New Roman" panose="02020603050405020304" pitchFamily="18" charset="0"/>
                <a:cs typeface="Times New Roman" panose="02020603050405020304" pitchFamily="18" charset="0"/>
              </a:rPr>
              <a:t>CHMÚRNE CHMÁRY</a:t>
            </a:r>
          </a:p>
          <a:p>
            <a:pPr algn="ctr"/>
            <a:r>
              <a:rPr lang="sk-SK" sz="3600" dirty="0">
                <a:latin typeface="Times New Roman" panose="02020603050405020304" pitchFamily="18" charset="0"/>
                <a:cs typeface="Times New Roman" panose="02020603050405020304" pitchFamily="18" charset="0"/>
              </a:rPr>
              <a:t>LETIA SVETOM,</a:t>
            </a:r>
          </a:p>
          <a:p>
            <a:pPr algn="ctr"/>
            <a:r>
              <a:rPr lang="sk-SK" sz="3600" dirty="0">
                <a:latin typeface="Times New Roman" panose="02020603050405020304" pitchFamily="18" charset="0"/>
                <a:cs typeface="Times New Roman" panose="02020603050405020304" pitchFamily="18" charset="0"/>
              </a:rPr>
              <a:t>HNANÉ ČASTO SILNÝM VETROM.</a:t>
            </a:r>
          </a:p>
          <a:p>
            <a:pPr algn="ctr"/>
            <a:r>
              <a:rPr lang="sk-SK" sz="3600" dirty="0">
                <a:latin typeface="Times New Roman" panose="02020603050405020304" pitchFamily="18" charset="0"/>
                <a:cs typeface="Times New Roman" panose="02020603050405020304" pitchFamily="18" charset="0"/>
              </a:rPr>
              <a:t>MUSÍME SI OBLIECŤ PLÁŠŤ,</a:t>
            </a:r>
          </a:p>
          <a:p>
            <a:pPr algn="ctr"/>
            <a:r>
              <a:rPr lang="sk-SK" sz="3600" dirty="0">
                <a:latin typeface="Times New Roman" panose="02020603050405020304" pitchFamily="18" charset="0"/>
                <a:cs typeface="Times New Roman" panose="02020603050405020304" pitchFamily="18" charset="0"/>
              </a:rPr>
              <a:t>LEBO BUDE PRŠAŤ.....</a:t>
            </a:r>
          </a:p>
          <a:p>
            <a:pPr algn="ctr"/>
            <a:r>
              <a:rPr lang="sk-SK" sz="3600" dirty="0">
                <a:latin typeface="Times New Roman" panose="02020603050405020304" pitchFamily="18" charset="0"/>
                <a:cs typeface="Times New Roman" panose="02020603050405020304" pitchFamily="18" charset="0"/>
              </a:rPr>
              <a:t>(</a:t>
            </a:r>
            <a:r>
              <a:rPr lang="sk-SK" sz="3600" b="1" dirty="0">
                <a:latin typeface="Times New Roman" panose="02020603050405020304" pitchFamily="18" charset="0"/>
                <a:cs typeface="Times New Roman" panose="02020603050405020304" pitchFamily="18" charset="0"/>
              </a:rPr>
              <a:t>DÁŽĎ</a:t>
            </a:r>
            <a:r>
              <a:rPr lang="sk-SK" sz="3600" dirty="0">
                <a:latin typeface="Times New Roman" panose="02020603050405020304" pitchFamily="18" charset="0"/>
                <a:cs typeface="Times New Roman" panose="02020603050405020304" pitchFamily="18" charset="0"/>
              </a:rPr>
              <a:t>)</a:t>
            </a:r>
            <a:endParaRPr lang="cs-CZ" sz="3600" dirty="0">
              <a:latin typeface="Times New Roman" panose="02020603050405020304" pitchFamily="18" charset="0"/>
              <a:cs typeface="Times New Roman" panose="02020603050405020304" pitchFamily="18" charset="0"/>
            </a:endParaRPr>
          </a:p>
        </p:txBody>
      </p:sp>
      <p:pic>
        <p:nvPicPr>
          <p:cNvPr id="14340" name="Picture 4" descr="Tumblr_m6zd1o8n7j1rq5mflo1_500_large"/>
          <p:cNvPicPr>
            <a:picLocks noChangeAspect="1" noChangeArrowheads="1" noCrop="1"/>
          </p:cNvPicPr>
          <p:nvPr/>
        </p:nvPicPr>
        <p:blipFill>
          <a:blip r:embed="rId7"/>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14346" name="Picture 10" descr="http://best-smiley.com/smajlici/pocasi/smajlici-gify-89.gif"/>
          <p:cNvPicPr>
            <a:picLocks noChangeAspect="1" noChangeArrowheads="1" noCrop="1"/>
          </p:cNvPicPr>
          <p:nvPr/>
        </p:nvPicPr>
        <p:blipFill>
          <a:blip r:embed="rId8"/>
          <a:srcRect/>
          <a:stretch>
            <a:fillRect/>
          </a:stretch>
        </p:blipFill>
        <p:spPr bwMode="auto">
          <a:xfrm>
            <a:off x="5809829" y="416380"/>
            <a:ext cx="3000396" cy="3000396"/>
          </a:xfrm>
          <a:prstGeom prst="rect">
            <a:avLst/>
          </a:prstGeom>
          <a:noFill/>
        </p:spPr>
      </p:pic>
      <p:pic>
        <p:nvPicPr>
          <p:cNvPr id="5" name="Picture 10" descr="http://best-smiley.com/smajlici/pocasi/smajlici-gify-89.gif">
            <a:extLst>
              <a:ext uri="{FF2B5EF4-FFF2-40B4-BE49-F238E27FC236}">
                <a16:creationId xmlns:a16="http://schemas.microsoft.com/office/drawing/2014/main" id="{542C92C3-5D25-4500-A842-1D8BB86E0789}"/>
              </a:ext>
            </a:extLst>
          </p:cNvPr>
          <p:cNvPicPr>
            <a:picLocks noChangeAspect="1" noChangeArrowheads="1" noCrop="1"/>
          </p:cNvPicPr>
          <p:nvPr/>
        </p:nvPicPr>
        <p:blipFill>
          <a:blip r:embed="rId8"/>
          <a:srcRect/>
          <a:stretch>
            <a:fillRect/>
          </a:stretch>
        </p:blipFill>
        <p:spPr bwMode="auto">
          <a:xfrm>
            <a:off x="1057551" y="375129"/>
            <a:ext cx="3000396" cy="3000396"/>
          </a:xfrm>
          <a:prstGeom prst="rect">
            <a:avLst/>
          </a:prstGeom>
          <a:noFill/>
        </p:spPr>
      </p:pic>
    </p:spTree>
  </p:cSld>
  <p:clrMapOvr>
    <a:masterClrMapping/>
  </p:clrMapOvr>
  <p:transition>
    <p:sndAc>
      <p:stSnd>
        <p:snd r:embed="rId5" name="pluie_sur_le_toit.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20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346"/>
                                        </p:tgtEl>
                                        <p:attrNameLst>
                                          <p:attrName>style.visibility</p:attrName>
                                        </p:attrNameLst>
                                      </p:cBhvr>
                                      <p:to>
                                        <p:strVal val="visible"/>
                                      </p:to>
                                    </p:set>
                                    <p:animEffect transition="in" filter="fade">
                                      <p:cBhvr>
                                        <p:cTn id="12" dur="1500"/>
                                        <p:tgtEl>
                                          <p:spTgt spid="14346"/>
                                        </p:tgtEl>
                                      </p:cBhvr>
                                    </p:animEffect>
                                    <p:anim calcmode="lin" valueType="num">
                                      <p:cBhvr>
                                        <p:cTn id="13" dur="1500" fill="hold"/>
                                        <p:tgtEl>
                                          <p:spTgt spid="14346"/>
                                        </p:tgtEl>
                                        <p:attrNameLst>
                                          <p:attrName>ppt_x</p:attrName>
                                        </p:attrNameLst>
                                      </p:cBhvr>
                                      <p:tavLst>
                                        <p:tav tm="0">
                                          <p:val>
                                            <p:strVal val="#ppt_x"/>
                                          </p:val>
                                        </p:tav>
                                        <p:tav tm="100000">
                                          <p:val>
                                            <p:strVal val="#ppt_x"/>
                                          </p:val>
                                        </p:tav>
                                      </p:tavLst>
                                    </p:anim>
                                    <p:anim calcmode="lin" valueType="num">
                                      <p:cBhvr>
                                        <p:cTn id="14" dur="1500" fill="hold"/>
                                        <p:tgtEl>
                                          <p:spTgt spid="143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1431305" y="1997839"/>
            <a:ext cx="6552728" cy="2862322"/>
          </a:xfrm>
          <a:prstGeom prst="rect">
            <a:avLst/>
          </a:prstGeom>
        </p:spPr>
        <p:txBody>
          <a:bodyPr wrap="square">
            <a:spAutoFit/>
          </a:bodyPr>
          <a:lstStyle/>
          <a:p>
            <a:pPr algn="ctr"/>
            <a:r>
              <a:rPr lang="sk-SK" sz="3600" dirty="0">
                <a:latin typeface="Times New Roman" panose="02020603050405020304" pitchFamily="18" charset="0"/>
                <a:cs typeface="Times New Roman" panose="02020603050405020304" pitchFamily="18" charset="0"/>
              </a:rPr>
              <a:t>NAJPRV SA HÁDALA,</a:t>
            </a:r>
          </a:p>
          <a:p>
            <a:pPr algn="ctr"/>
            <a:r>
              <a:rPr lang="sk-SK" sz="3600" dirty="0">
                <a:latin typeface="Times New Roman" panose="02020603050405020304" pitchFamily="18" charset="0"/>
                <a:cs typeface="Times New Roman" panose="02020603050405020304" pitchFamily="18" charset="0"/>
              </a:rPr>
              <a:t>POTOM CELÚ</a:t>
            </a:r>
          </a:p>
          <a:p>
            <a:pPr algn="ctr"/>
            <a:r>
              <a:rPr lang="sk-SK" sz="3600" dirty="0">
                <a:latin typeface="Times New Roman" panose="02020603050405020304" pitchFamily="18" charset="0"/>
                <a:cs typeface="Times New Roman" panose="02020603050405020304" pitchFamily="18" charset="0"/>
              </a:rPr>
              <a:t>NOC PLAKALA.</a:t>
            </a:r>
          </a:p>
          <a:p>
            <a:pPr algn="ctr"/>
            <a:r>
              <a:rPr lang="sk-SK" sz="3600" dirty="0">
                <a:latin typeface="Times New Roman" panose="02020603050405020304" pitchFamily="18" charset="0"/>
                <a:cs typeface="Times New Roman" panose="02020603050405020304" pitchFamily="18" charset="0"/>
              </a:rPr>
              <a:t>ČO JE TO?</a:t>
            </a:r>
          </a:p>
          <a:p>
            <a:pPr algn="ctr"/>
            <a:r>
              <a:rPr lang="sk-SK" sz="3600" dirty="0">
                <a:latin typeface="Times New Roman" panose="02020603050405020304" pitchFamily="18" charset="0"/>
                <a:cs typeface="Times New Roman" panose="02020603050405020304" pitchFamily="18" charset="0"/>
              </a:rPr>
              <a:t>(</a:t>
            </a:r>
            <a:r>
              <a:rPr lang="sk-SK" sz="3600" b="1" dirty="0">
                <a:latin typeface="Times New Roman" panose="02020603050405020304" pitchFamily="18" charset="0"/>
                <a:cs typeface="Times New Roman" panose="02020603050405020304" pitchFamily="18" charset="0"/>
              </a:rPr>
              <a:t>BÚRKA</a:t>
            </a:r>
            <a:r>
              <a:rPr lang="sk-SK" sz="3600" dirty="0">
                <a:latin typeface="Times New Roman" panose="02020603050405020304" pitchFamily="18" charset="0"/>
                <a:cs typeface="Times New Roman" panose="02020603050405020304" pitchFamily="18" charset="0"/>
              </a:rPr>
              <a:t>)</a:t>
            </a:r>
            <a:endParaRPr lang="cs-CZ" sz="3600" dirty="0">
              <a:latin typeface="Times New Roman" panose="02020603050405020304" pitchFamily="18" charset="0"/>
              <a:cs typeface="Times New Roman" panose="02020603050405020304" pitchFamily="18" charset="0"/>
            </a:endParaRPr>
          </a:p>
        </p:txBody>
      </p:sp>
      <p:pic>
        <p:nvPicPr>
          <p:cNvPr id="26626" name="Picture 2" descr="Roo, Kanga, Rabbit, and Tigger sail in an umbrella to find Pooh and Piglet on the blustery-turned-stormy day."/>
          <p:cNvPicPr>
            <a:picLocks noChangeAspect="1" noChangeArrowheads="1"/>
          </p:cNvPicPr>
          <p:nvPr/>
        </p:nvPicPr>
        <p:blipFill>
          <a:blip r:embed="rId6"/>
          <a:srcRect/>
          <a:stretch>
            <a:fillRect/>
          </a:stretch>
        </p:blipFill>
        <p:spPr bwMode="auto">
          <a:xfrm>
            <a:off x="0" y="0"/>
            <a:ext cx="9181573" cy="6858000"/>
          </a:xfrm>
          <a:prstGeom prst="rect">
            <a:avLst/>
          </a:prstGeom>
          <a:noFill/>
        </p:spPr>
      </p:pic>
      <p:pic>
        <p:nvPicPr>
          <p:cNvPr id="26630" name="Picture 6" descr="http://best-smiley.com/smajlici/pocasi/smajlici-gify-100.gif"/>
          <p:cNvPicPr>
            <a:picLocks noChangeAspect="1" noChangeArrowheads="1" noCrop="1"/>
          </p:cNvPicPr>
          <p:nvPr/>
        </p:nvPicPr>
        <p:blipFill>
          <a:blip r:embed="rId7"/>
          <a:srcRect/>
          <a:stretch>
            <a:fillRect/>
          </a:stretch>
        </p:blipFill>
        <p:spPr bwMode="auto">
          <a:xfrm>
            <a:off x="6391863" y="338829"/>
            <a:ext cx="2481269" cy="3090171"/>
          </a:xfrm>
          <a:prstGeom prst="rect">
            <a:avLst/>
          </a:prstGeom>
          <a:noFill/>
        </p:spPr>
      </p:pic>
      <p:pic>
        <p:nvPicPr>
          <p:cNvPr id="2" name="y2mate.com - Vivaldi Summer 3rd mov (Original)_kahNCLTa8f8">
            <a:hlinkClick r:id="" action="ppaction://media"/>
            <a:extLst>
              <a:ext uri="{FF2B5EF4-FFF2-40B4-BE49-F238E27FC236}">
                <a16:creationId xmlns:a16="http://schemas.microsoft.com/office/drawing/2014/main" id="{85E6D348-BAB1-42B7-8A19-E66B66198C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7624" y="620688"/>
            <a:ext cx="487363" cy="487363"/>
          </a:xfrm>
          <a:prstGeom prst="rect">
            <a:avLst/>
          </a:prstGeom>
        </p:spPr>
      </p:pic>
    </p:spTree>
  </p:cSld>
  <p:clrMapOvr>
    <a:masterClrMapping/>
  </p:clrMapOvr>
  <p:transition>
    <p:sndAc>
      <p:stSnd>
        <p:snd r:embed="rId5" name="Storm_exclamatio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044"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6630"/>
                                        </p:tgtEl>
                                        <p:attrNameLst>
                                          <p:attrName>style.visibility</p:attrName>
                                        </p:attrNameLst>
                                      </p:cBhvr>
                                      <p:to>
                                        <p:strVal val="visible"/>
                                      </p:to>
                                    </p:set>
                                    <p:animEffect transition="in" filter="fade">
                                      <p:cBhvr>
                                        <p:cTn id="16" dur="2000"/>
                                        <p:tgtEl>
                                          <p:spTgt spid="26630"/>
                                        </p:tgtEl>
                                      </p:cBhvr>
                                    </p:animEffect>
                                    <p:anim calcmode="lin" valueType="num">
                                      <p:cBhvr>
                                        <p:cTn id="17" dur="2000" fill="hold"/>
                                        <p:tgtEl>
                                          <p:spTgt spid="26630"/>
                                        </p:tgtEl>
                                        <p:attrNameLst>
                                          <p:attrName>ppt_x</p:attrName>
                                        </p:attrNameLst>
                                      </p:cBhvr>
                                      <p:tavLst>
                                        <p:tav tm="0">
                                          <p:val>
                                            <p:strVal val="#ppt_x"/>
                                          </p:val>
                                        </p:tav>
                                        <p:tav tm="100000">
                                          <p:val>
                                            <p:strVal val="#ppt_x"/>
                                          </p:val>
                                        </p:tav>
                                      </p:tavLst>
                                    </p:anim>
                                    <p:anim calcmode="lin" valueType="num">
                                      <p:cBhvr>
                                        <p:cTn id="18" dur="2000" fill="hold"/>
                                        <p:tgtEl>
                                          <p:spTgt spid="266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1259632" y="2001520"/>
            <a:ext cx="6912768" cy="3416320"/>
          </a:xfrm>
          <a:prstGeom prst="rect">
            <a:avLst/>
          </a:prstGeom>
        </p:spPr>
        <p:txBody>
          <a:bodyPr wrap="square">
            <a:spAutoFit/>
          </a:bodyPr>
          <a:lstStyle/>
          <a:p>
            <a:pPr algn="ctr"/>
            <a:r>
              <a:rPr lang="cs-CZ" sz="3600" dirty="0">
                <a:latin typeface="Times New Roman" panose="02020603050405020304" pitchFamily="18" charset="0"/>
                <a:cs typeface="Times New Roman" panose="02020603050405020304" pitchFamily="18" charset="0"/>
              </a:rPr>
              <a:t>DAŽĎOV BOLO DOSŤ </a:t>
            </a:r>
          </a:p>
          <a:p>
            <a:pPr algn="ctr"/>
            <a:r>
              <a:rPr lang="cs-CZ" sz="3600" dirty="0">
                <a:latin typeface="Times New Roman" panose="02020603050405020304" pitchFamily="18" charset="0"/>
                <a:cs typeface="Times New Roman" panose="02020603050405020304" pitchFamily="18" charset="0"/>
              </a:rPr>
              <a:t>A DOSŤ, </a:t>
            </a:r>
          </a:p>
          <a:p>
            <a:pPr algn="ctr"/>
            <a:r>
              <a:rPr lang="cs-CZ" sz="3600" dirty="0">
                <a:latin typeface="Times New Roman" panose="02020603050405020304" pitchFamily="18" charset="0"/>
                <a:cs typeface="Times New Roman" panose="02020603050405020304" pitchFamily="18" charset="0"/>
              </a:rPr>
              <a:t>TERAZ SPRAVÍM Z FARIEB MOST. </a:t>
            </a:r>
          </a:p>
          <a:p>
            <a:pPr algn="ctr"/>
            <a:r>
              <a:rPr lang="cs-CZ" sz="3600" dirty="0">
                <a:latin typeface="Times New Roman" panose="02020603050405020304" pitchFamily="18" charset="0"/>
                <a:cs typeface="Times New Roman" panose="02020603050405020304" pitchFamily="18" charset="0"/>
              </a:rPr>
              <a:t>ČO JE TO?</a:t>
            </a:r>
          </a:p>
          <a:p>
            <a:pPr algn="ctr"/>
            <a:r>
              <a:rPr lang="cs-CZ" sz="3600" dirty="0">
                <a:latin typeface="Times New Roman" panose="02020603050405020304" pitchFamily="18" charset="0"/>
                <a:cs typeface="Times New Roman" panose="02020603050405020304" pitchFamily="18" charset="0"/>
              </a:rPr>
              <a:t>(</a:t>
            </a:r>
            <a:r>
              <a:rPr lang="cs-CZ" sz="3600" b="1" dirty="0">
                <a:latin typeface="Times New Roman" panose="02020603050405020304" pitchFamily="18" charset="0"/>
                <a:cs typeface="Times New Roman" panose="02020603050405020304" pitchFamily="18" charset="0"/>
              </a:rPr>
              <a:t>DÚHA</a:t>
            </a:r>
            <a:r>
              <a:rPr lang="cs-CZ" sz="3600" dirty="0">
                <a:latin typeface="Times New Roman" panose="02020603050405020304" pitchFamily="18" charset="0"/>
                <a:cs typeface="Times New Roman" panose="02020603050405020304" pitchFamily="18" charset="0"/>
              </a:rPr>
              <a:t>)</a:t>
            </a:r>
          </a:p>
        </p:txBody>
      </p:sp>
      <p:pic>
        <p:nvPicPr>
          <p:cNvPr id="25603" name="Picture 3"/>
          <p:cNvPicPr>
            <a:picLocks noChangeAspect="1" noChangeArrowheads="1"/>
          </p:cNvPicPr>
          <p:nvPr/>
        </p:nvPicPr>
        <p:blipFill>
          <a:blip r:embed="rId3"/>
          <a:srcRect/>
          <a:stretch>
            <a:fillRect/>
          </a:stretch>
        </p:blipFill>
        <p:spPr bwMode="auto">
          <a:xfrm>
            <a:off x="0" y="0"/>
            <a:ext cx="9181334" cy="6858000"/>
          </a:xfrm>
          <a:prstGeom prst="rect">
            <a:avLst/>
          </a:prstGeom>
          <a:noFill/>
          <a:ln w="9525">
            <a:noFill/>
            <a:miter lim="800000"/>
            <a:headEnd/>
            <a:tailEnd/>
          </a:ln>
          <a:effectLst/>
        </p:spPr>
      </p:pic>
      <p:pic>
        <p:nvPicPr>
          <p:cNvPr id="25602" name="Picture 2" descr="http://best-smiley.com/smajlici/pocasi/smajlici-gify-133.gif"/>
          <p:cNvPicPr>
            <a:picLocks noChangeAspect="1" noChangeArrowheads="1" noCrop="1"/>
          </p:cNvPicPr>
          <p:nvPr/>
        </p:nvPicPr>
        <p:blipFill>
          <a:blip r:embed="rId4"/>
          <a:srcRect/>
          <a:stretch>
            <a:fillRect/>
          </a:stretch>
        </p:blipFill>
        <p:spPr bwMode="auto">
          <a:xfrm rot="19608915">
            <a:off x="6117431" y="-396655"/>
            <a:ext cx="1928826" cy="35905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wheel(1)">
                                      <p:cBhvr>
                                        <p:cTn id="12"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2536033" y="610136"/>
            <a:ext cx="4071934" cy="6247864"/>
          </a:xfrm>
          <a:prstGeom prst="rect">
            <a:avLst/>
          </a:prstGeom>
        </p:spPr>
        <p:txBody>
          <a:bodyPr wrap="square">
            <a:spAutoFit/>
          </a:bodyPr>
          <a:lstStyle/>
          <a:p>
            <a:pPr algn="ctr"/>
            <a:r>
              <a:rPr lang="sk-SK" sz="3600" dirty="0">
                <a:latin typeface="Times New Roman" panose="02020603050405020304" pitchFamily="18" charset="0"/>
                <a:cs typeface="Times New Roman" panose="02020603050405020304" pitchFamily="18" charset="0"/>
              </a:rPr>
              <a:t>LETIA NEBOM HÚSKY, </a:t>
            </a:r>
          </a:p>
          <a:p>
            <a:pPr algn="ctr"/>
            <a:r>
              <a:rPr lang="sk-SK" sz="3600" dirty="0">
                <a:latin typeface="Times New Roman" panose="02020603050405020304" pitchFamily="18" charset="0"/>
                <a:cs typeface="Times New Roman" panose="02020603050405020304" pitchFamily="18" charset="0"/>
              </a:rPr>
              <a:t>MAJÚ SIVÉ BLÚZKY. DÝCHOL VIETOR NA HÚSKY, ROZKMÁSAL ICH NA KÚSKY. </a:t>
            </a:r>
          </a:p>
          <a:p>
            <a:pPr algn="ctr"/>
            <a:r>
              <a:rPr lang="sk-SK" sz="3600" dirty="0">
                <a:latin typeface="Times New Roman" panose="02020603050405020304" pitchFamily="18" charset="0"/>
                <a:cs typeface="Times New Roman" panose="02020603050405020304" pitchFamily="18" charset="0"/>
              </a:rPr>
              <a:t>ČO JE TO?</a:t>
            </a:r>
          </a:p>
          <a:p>
            <a:pPr algn="ctr"/>
            <a:r>
              <a:rPr lang="sk-SK" sz="3600" dirty="0">
                <a:latin typeface="Times New Roman" panose="02020603050405020304" pitchFamily="18" charset="0"/>
                <a:cs typeface="Times New Roman" panose="02020603050405020304" pitchFamily="18" charset="0"/>
              </a:rPr>
              <a:t>(</a:t>
            </a:r>
            <a:r>
              <a:rPr lang="sk-SK" sz="3600" b="1" dirty="0">
                <a:latin typeface="Times New Roman" panose="02020603050405020304" pitchFamily="18" charset="0"/>
                <a:cs typeface="Times New Roman" panose="02020603050405020304" pitchFamily="18" charset="0"/>
              </a:rPr>
              <a:t>OBLAKY</a:t>
            </a:r>
            <a:r>
              <a:rPr lang="sk-SK" sz="3600" dirty="0">
                <a:latin typeface="Times New Roman" panose="02020603050405020304" pitchFamily="18" charset="0"/>
                <a:cs typeface="Times New Roman" panose="02020603050405020304" pitchFamily="18" charset="0"/>
              </a:rPr>
              <a:t>)</a:t>
            </a:r>
            <a:br>
              <a:rPr lang="cs-CZ" sz="4000" b="1" dirty="0">
                <a:latin typeface="Times New Roman" panose="02020603050405020304" pitchFamily="18" charset="0"/>
                <a:cs typeface="Times New Roman" panose="02020603050405020304" pitchFamily="18" charset="0"/>
              </a:rPr>
            </a:br>
            <a:endParaRPr lang="sk-SK" sz="4000" dirty="0">
              <a:latin typeface="Times New Roman" panose="02020603050405020304" pitchFamily="18" charset="0"/>
              <a:cs typeface="Times New Roman" panose="02020603050405020304" pitchFamily="18" charset="0"/>
            </a:endParaRPr>
          </a:p>
        </p:txBody>
      </p:sp>
      <p:pic>
        <p:nvPicPr>
          <p:cNvPr id="19458" name="Picture 2" descr="http://www.maxmorelli.it/Fantacalcio/old/Cartoonia/images/Winnie%20The%20Pooh/Winnie%20The%20Pooh.jpg"/>
          <p:cNvPicPr>
            <a:picLocks noChangeAspect="1" noChangeArrowheads="1"/>
          </p:cNvPicPr>
          <p:nvPr/>
        </p:nvPicPr>
        <p:blipFill>
          <a:blip r:embed="rId3"/>
          <a:srcRect/>
          <a:stretch>
            <a:fillRect/>
          </a:stretch>
        </p:blipFill>
        <p:spPr bwMode="auto">
          <a:xfrm>
            <a:off x="0" y="-16520"/>
            <a:ext cx="9144000" cy="6858000"/>
          </a:xfrm>
          <a:prstGeom prst="rect">
            <a:avLst/>
          </a:prstGeom>
          <a:noFill/>
        </p:spPr>
      </p:pic>
      <p:pic>
        <p:nvPicPr>
          <p:cNvPr id="19460" name="Picture 4" descr="http://best-smiley.com/smajlici/pocasi/smajlici-gify-66.gif"/>
          <p:cNvPicPr>
            <a:picLocks noChangeAspect="1" noChangeArrowheads="1" noCrop="1"/>
          </p:cNvPicPr>
          <p:nvPr/>
        </p:nvPicPr>
        <p:blipFill>
          <a:blip r:embed="rId4"/>
          <a:srcRect/>
          <a:stretch>
            <a:fillRect/>
          </a:stretch>
        </p:blipFill>
        <p:spPr bwMode="auto">
          <a:xfrm>
            <a:off x="6656779" y="188640"/>
            <a:ext cx="2487221" cy="235745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wheel(1)">
                                      <p:cBhvr>
                                        <p:cTn id="12"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2371863" y="1844824"/>
            <a:ext cx="5301993" cy="2308324"/>
          </a:xfrm>
          <a:prstGeom prst="rect">
            <a:avLst/>
          </a:prstGeom>
        </p:spPr>
        <p:txBody>
          <a:bodyPr wrap="square">
            <a:spAutoFit/>
          </a:bodyPr>
          <a:lstStyle/>
          <a:p>
            <a:pPr algn="ctr"/>
            <a:r>
              <a:rPr lang="sk-SK" sz="3600" dirty="0">
                <a:latin typeface="Times New Roman" panose="02020603050405020304" pitchFamily="18" charset="0"/>
                <a:cs typeface="Times New Roman" panose="02020603050405020304" pitchFamily="18" charset="0"/>
              </a:rPr>
              <a:t>VALÍ SA Z ÚDOLÍ,</a:t>
            </a:r>
          </a:p>
          <a:p>
            <a:pPr algn="ctr"/>
            <a:r>
              <a:rPr lang="sk-SK" sz="3600" dirty="0">
                <a:latin typeface="Times New Roman" panose="02020603050405020304" pitchFamily="18" charset="0"/>
                <a:cs typeface="Times New Roman" panose="02020603050405020304" pitchFamily="18" charset="0"/>
              </a:rPr>
              <a:t>Z ÚST SA JEJ  KÚDOLÍ.</a:t>
            </a:r>
          </a:p>
          <a:p>
            <a:pPr algn="ctr"/>
            <a:r>
              <a:rPr lang="sk-SK" sz="3600" dirty="0">
                <a:latin typeface="Times New Roman" panose="02020603050405020304" pitchFamily="18" charset="0"/>
                <a:cs typeface="Times New Roman" panose="02020603050405020304" pitchFamily="18" charset="0"/>
              </a:rPr>
              <a:t>ČO JE TO?</a:t>
            </a:r>
          </a:p>
          <a:p>
            <a:pPr algn="ctr"/>
            <a:r>
              <a:rPr lang="sk-SK" sz="3600" dirty="0">
                <a:latin typeface="Times New Roman" panose="02020603050405020304" pitchFamily="18" charset="0"/>
                <a:cs typeface="Times New Roman" panose="02020603050405020304" pitchFamily="18" charset="0"/>
              </a:rPr>
              <a:t>(</a:t>
            </a:r>
            <a:r>
              <a:rPr lang="sk-SK" sz="3600" b="1" dirty="0">
                <a:latin typeface="Times New Roman" panose="02020603050405020304" pitchFamily="18" charset="0"/>
                <a:cs typeface="Times New Roman" panose="02020603050405020304" pitchFamily="18" charset="0"/>
              </a:rPr>
              <a:t>HMLA</a:t>
            </a:r>
            <a:r>
              <a:rPr lang="sk-SK" sz="3600" dirty="0">
                <a:latin typeface="Times New Roman" panose="02020603050405020304" pitchFamily="18" charset="0"/>
                <a:cs typeface="Times New Roman" panose="02020603050405020304" pitchFamily="18" charset="0"/>
              </a:rPr>
              <a:t>)</a:t>
            </a:r>
            <a:endParaRPr lang="cs-CZ" sz="3600" dirty="0">
              <a:latin typeface="Times New Roman" panose="02020603050405020304" pitchFamily="18" charset="0"/>
              <a:cs typeface="Times New Roman" panose="02020603050405020304" pitchFamily="18" charset="0"/>
            </a:endParaRPr>
          </a:p>
        </p:txBody>
      </p:sp>
      <p:pic>
        <p:nvPicPr>
          <p:cNvPr id="8" name="Obrázok 7">
            <a:extLst>
              <a:ext uri="{FF2B5EF4-FFF2-40B4-BE49-F238E27FC236}">
                <a16:creationId xmlns:a16="http://schemas.microsoft.com/office/drawing/2014/main" id="{BA5CAD4C-ACD7-4225-9D35-DBF18F8723C3}"/>
              </a:ext>
            </a:extLst>
          </p:cNvPr>
          <p:cNvPicPr>
            <a:picLocks noChangeAspect="1"/>
          </p:cNvPicPr>
          <p:nvPr/>
        </p:nvPicPr>
        <p:blipFill rotWithShape="1">
          <a:blip r:embed="rId3"/>
          <a:srcRect b="10040"/>
          <a:stretch/>
        </p:blipFill>
        <p:spPr>
          <a:xfrm>
            <a:off x="0" y="0"/>
            <a:ext cx="9144000" cy="6858000"/>
          </a:xfrm>
          <a:prstGeom prst="rect">
            <a:avLst/>
          </a:prstGeom>
        </p:spPr>
      </p:pic>
      <p:pic>
        <p:nvPicPr>
          <p:cNvPr id="6" name="Obrázok 5">
            <a:extLst>
              <a:ext uri="{FF2B5EF4-FFF2-40B4-BE49-F238E27FC236}">
                <a16:creationId xmlns:a16="http://schemas.microsoft.com/office/drawing/2014/main" id="{F69ACD46-BFC9-40DC-83C8-AAF71A9DE7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6" b="99222" l="10000" r="90000"/>
                    </a14:imgEffect>
                  </a14:imgLayer>
                </a14:imgProps>
              </a:ext>
            </a:extLst>
          </a:blip>
          <a:stretch>
            <a:fillRect/>
          </a:stretch>
        </p:blipFill>
        <p:spPr>
          <a:xfrm>
            <a:off x="1043608" y="3501008"/>
            <a:ext cx="3077534" cy="307753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style.rotation</p:attrName>
                                        </p:attrNameLst>
                                      </p:cBhvr>
                                      <p:tavLst>
                                        <p:tav tm="0">
                                          <p:val>
                                            <p:fltVal val="90"/>
                                          </p:val>
                                        </p:tav>
                                        <p:tav tm="100000">
                                          <p:val>
                                            <p:fltVal val="0"/>
                                          </p:val>
                                        </p:tav>
                                      </p:tavLst>
                                    </p:anim>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2286000" y="1854846"/>
            <a:ext cx="4572000" cy="3416320"/>
          </a:xfrm>
          <a:prstGeom prst="rect">
            <a:avLst/>
          </a:prstGeom>
        </p:spPr>
        <p:txBody>
          <a:bodyPr>
            <a:spAutoFit/>
          </a:bodyPr>
          <a:lstStyle/>
          <a:p>
            <a:pPr algn="ctr"/>
            <a:r>
              <a:rPr lang="sk-SK" sz="3600" dirty="0">
                <a:latin typeface="Times New Roman" panose="02020603050405020304" pitchFamily="18" charset="0"/>
                <a:cs typeface="Times New Roman" panose="02020603050405020304" pitchFamily="18" charset="0"/>
              </a:rPr>
              <a:t>ZAVÝJA</a:t>
            </a:r>
          </a:p>
          <a:p>
            <a:pPr algn="ctr"/>
            <a:r>
              <a:rPr lang="sk-SK" sz="3600" dirty="0">
                <a:latin typeface="Times New Roman" panose="02020603050405020304" pitchFamily="18" charset="0"/>
                <a:cs typeface="Times New Roman" panose="02020603050405020304" pitchFamily="18" charset="0"/>
              </a:rPr>
              <a:t>A NIE JE VLK.</a:t>
            </a:r>
          </a:p>
          <a:p>
            <a:pPr algn="ctr"/>
            <a:r>
              <a:rPr lang="sk-SK" sz="3600" dirty="0">
                <a:latin typeface="Times New Roman" panose="02020603050405020304" pitchFamily="18" charset="0"/>
                <a:cs typeface="Times New Roman" panose="02020603050405020304" pitchFamily="18" charset="0"/>
              </a:rPr>
              <a:t>LIETA </a:t>
            </a:r>
          </a:p>
          <a:p>
            <a:pPr algn="ctr"/>
            <a:r>
              <a:rPr lang="sk-SK" sz="3600" dirty="0">
                <a:latin typeface="Times New Roman" panose="02020603050405020304" pitchFamily="18" charset="0"/>
                <a:cs typeface="Times New Roman" panose="02020603050405020304" pitchFamily="18" charset="0"/>
              </a:rPr>
              <a:t>A NIE JE VTÁK.</a:t>
            </a:r>
          </a:p>
          <a:p>
            <a:pPr algn="ctr"/>
            <a:r>
              <a:rPr lang="sk-SK" sz="3600" dirty="0">
                <a:latin typeface="Times New Roman" panose="02020603050405020304" pitchFamily="18" charset="0"/>
                <a:cs typeface="Times New Roman" panose="02020603050405020304" pitchFamily="18" charset="0"/>
              </a:rPr>
              <a:t>ČO JE TO?</a:t>
            </a:r>
          </a:p>
          <a:p>
            <a:pPr algn="ctr"/>
            <a:r>
              <a:rPr lang="sk-SK" sz="3600" dirty="0">
                <a:latin typeface="Times New Roman" panose="02020603050405020304" pitchFamily="18" charset="0"/>
                <a:cs typeface="Times New Roman" panose="02020603050405020304" pitchFamily="18" charset="0"/>
              </a:rPr>
              <a:t>(</a:t>
            </a:r>
            <a:r>
              <a:rPr lang="sk-SK" sz="3600" b="1" dirty="0">
                <a:latin typeface="Times New Roman" panose="02020603050405020304" pitchFamily="18" charset="0"/>
                <a:cs typeface="Times New Roman" panose="02020603050405020304" pitchFamily="18" charset="0"/>
              </a:rPr>
              <a:t>VIETOR</a:t>
            </a:r>
            <a:r>
              <a:rPr lang="sk-SK" sz="3600" dirty="0">
                <a:latin typeface="Times New Roman" panose="02020603050405020304" pitchFamily="18" charset="0"/>
                <a:cs typeface="Times New Roman" panose="02020603050405020304" pitchFamily="18" charset="0"/>
              </a:rPr>
              <a:t>)</a:t>
            </a:r>
            <a:endParaRPr lang="cs-CZ" sz="3600" dirty="0">
              <a:latin typeface="Times New Roman" panose="02020603050405020304" pitchFamily="18" charset="0"/>
              <a:cs typeface="Times New Roman" panose="02020603050405020304" pitchFamily="18" charset="0"/>
            </a:endParaRPr>
          </a:p>
        </p:txBody>
      </p:sp>
      <p:pic>
        <p:nvPicPr>
          <p:cNvPr id="20482" name="Picture 2" descr="http://merlin.pl/Puzzle-dwustronne-maxi-do-kolorowania-Kubus-Puchatek-108-elementow_Lisciani-Giochi,images_big,7,8008324031641.jpg"/>
          <p:cNvPicPr>
            <a:picLocks noChangeAspect="1" noChangeArrowheads="1"/>
          </p:cNvPicPr>
          <p:nvPr/>
        </p:nvPicPr>
        <p:blipFill>
          <a:blip r:embed="rId4"/>
          <a:srcRect/>
          <a:stretch>
            <a:fillRect/>
          </a:stretch>
        </p:blipFill>
        <p:spPr bwMode="auto">
          <a:xfrm>
            <a:off x="0" y="0"/>
            <a:ext cx="9144000" cy="6858000"/>
          </a:xfrm>
          <a:prstGeom prst="rect">
            <a:avLst/>
          </a:prstGeom>
          <a:noFill/>
        </p:spPr>
      </p:pic>
      <p:pic>
        <p:nvPicPr>
          <p:cNvPr id="5" name="Picture 4" descr="http://sirmi.borec.cz/pooh/21.gif"/>
          <p:cNvPicPr>
            <a:picLocks noChangeAspect="1" noChangeArrowheads="1" noCrop="1"/>
          </p:cNvPicPr>
          <p:nvPr/>
        </p:nvPicPr>
        <p:blipFill>
          <a:blip r:embed="rId5"/>
          <a:srcRect/>
          <a:stretch>
            <a:fillRect/>
          </a:stretch>
        </p:blipFill>
        <p:spPr bwMode="auto">
          <a:xfrm>
            <a:off x="6551712" y="1052736"/>
            <a:ext cx="1928794" cy="2985625"/>
          </a:xfrm>
          <a:prstGeom prst="rect">
            <a:avLst/>
          </a:prstGeom>
          <a:noFill/>
        </p:spPr>
      </p:pic>
      <p:pic>
        <p:nvPicPr>
          <p:cNvPr id="20484" name="Picture 4" descr="http://best-smiley.com/smajlici/pocasi/smajlici-gify-49.gif"/>
          <p:cNvPicPr>
            <a:picLocks noChangeAspect="1" noChangeArrowheads="1" noCrop="1"/>
          </p:cNvPicPr>
          <p:nvPr/>
        </p:nvPicPr>
        <p:blipFill>
          <a:blip r:embed="rId6"/>
          <a:srcRect/>
          <a:stretch>
            <a:fillRect/>
          </a:stretch>
        </p:blipFill>
        <p:spPr bwMode="auto">
          <a:xfrm>
            <a:off x="1611026" y="1077764"/>
            <a:ext cx="2960974" cy="3170753"/>
          </a:xfrm>
          <a:prstGeom prst="rect">
            <a:avLst/>
          </a:prstGeom>
          <a:noFill/>
        </p:spPr>
      </p:pic>
    </p:spTree>
  </p:cSld>
  <p:clrMapOvr>
    <a:masterClrMapping/>
  </p:clrMapOvr>
  <p:transition>
    <p:sndAc>
      <p:stSnd>
        <p:snd r:embed="rId3" name="windhow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wipe(down)">
                                      <p:cBhvr>
                                        <p:cTn id="12" dur="870">
                                          <p:stCondLst>
                                            <p:cond delay="0"/>
                                          </p:stCondLst>
                                        </p:cTn>
                                        <p:tgtEl>
                                          <p:spTgt spid="20484"/>
                                        </p:tgtEl>
                                      </p:cBhvr>
                                    </p:animEffect>
                                    <p:anim calcmode="lin" valueType="num">
                                      <p:cBhvr>
                                        <p:cTn id="13" dur="2733"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14" dur="996"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15" dur="996" tmFilter="0, 0; 0.125,0.2665; 0.25,0.4; 0.375,0.465; 0.5,0.5;  0.625,0.535; 0.75,0.6; 0.875,0.7335; 1,1">
                                          <p:stCondLst>
                                            <p:cond delay="996"/>
                                          </p:stCondLst>
                                        </p:cTn>
                                        <p:tgtEl>
                                          <p:spTgt spid="20484"/>
                                        </p:tgtEl>
                                        <p:attrNameLst>
                                          <p:attrName>ppt_y</p:attrName>
                                        </p:attrNameLst>
                                      </p:cBhvr>
                                      <p:tavLst>
                                        <p:tav tm="0" fmla="#ppt_y-sin(pi*$)/9">
                                          <p:val>
                                            <p:fltVal val="0"/>
                                          </p:val>
                                        </p:tav>
                                        <p:tav tm="100000">
                                          <p:val>
                                            <p:fltVal val="1"/>
                                          </p:val>
                                        </p:tav>
                                      </p:tavLst>
                                    </p:anim>
                                    <p:anim calcmode="lin" valueType="num">
                                      <p:cBhvr>
                                        <p:cTn id="16" dur="498" tmFilter="0, 0; 0.125,0.2665; 0.25,0.4; 0.375,0.465; 0.5,0.5;  0.625,0.535; 0.75,0.6; 0.875,0.7335; 1,1">
                                          <p:stCondLst>
                                            <p:cond delay="1986"/>
                                          </p:stCondLst>
                                        </p:cTn>
                                        <p:tgtEl>
                                          <p:spTgt spid="20484"/>
                                        </p:tgtEl>
                                        <p:attrNameLst>
                                          <p:attrName>ppt_y</p:attrName>
                                        </p:attrNameLst>
                                      </p:cBhvr>
                                      <p:tavLst>
                                        <p:tav tm="0" fmla="#ppt_y-sin(pi*$)/27">
                                          <p:val>
                                            <p:fltVal val="0"/>
                                          </p:val>
                                        </p:tav>
                                        <p:tav tm="100000">
                                          <p:val>
                                            <p:fltVal val="1"/>
                                          </p:val>
                                        </p:tav>
                                      </p:tavLst>
                                    </p:anim>
                                    <p:anim calcmode="lin" valueType="num">
                                      <p:cBhvr>
                                        <p:cTn id="17" dur="246" tmFilter="0, 0; 0.125,0.2665; 0.25,0.4; 0.375,0.465; 0.5,0.5;  0.625,0.535; 0.75,0.6; 0.875,0.7335; 1,1">
                                          <p:stCondLst>
                                            <p:cond delay="2484"/>
                                          </p:stCondLst>
                                        </p:cTn>
                                        <p:tgtEl>
                                          <p:spTgt spid="20484"/>
                                        </p:tgtEl>
                                        <p:attrNameLst>
                                          <p:attrName>ppt_y</p:attrName>
                                        </p:attrNameLst>
                                      </p:cBhvr>
                                      <p:tavLst>
                                        <p:tav tm="0" fmla="#ppt_y-sin(pi*$)/81">
                                          <p:val>
                                            <p:fltVal val="0"/>
                                          </p:val>
                                        </p:tav>
                                        <p:tav tm="100000">
                                          <p:val>
                                            <p:fltVal val="1"/>
                                          </p:val>
                                        </p:tav>
                                      </p:tavLst>
                                    </p:anim>
                                    <p:animScale>
                                      <p:cBhvr>
                                        <p:cTn id="18" dur="39">
                                          <p:stCondLst>
                                            <p:cond delay="975"/>
                                          </p:stCondLst>
                                        </p:cTn>
                                        <p:tgtEl>
                                          <p:spTgt spid="20484"/>
                                        </p:tgtEl>
                                      </p:cBhvr>
                                      <p:to x="100000" y="60000"/>
                                    </p:animScale>
                                    <p:animScale>
                                      <p:cBhvr>
                                        <p:cTn id="19" dur="249" decel="50000">
                                          <p:stCondLst>
                                            <p:cond delay="1014"/>
                                          </p:stCondLst>
                                        </p:cTn>
                                        <p:tgtEl>
                                          <p:spTgt spid="20484"/>
                                        </p:tgtEl>
                                      </p:cBhvr>
                                      <p:to x="100000" y="100000"/>
                                    </p:animScale>
                                    <p:animScale>
                                      <p:cBhvr>
                                        <p:cTn id="20" dur="39">
                                          <p:stCondLst>
                                            <p:cond delay="1968"/>
                                          </p:stCondLst>
                                        </p:cTn>
                                        <p:tgtEl>
                                          <p:spTgt spid="20484"/>
                                        </p:tgtEl>
                                      </p:cBhvr>
                                      <p:to x="100000" y="80000"/>
                                    </p:animScale>
                                    <p:animScale>
                                      <p:cBhvr>
                                        <p:cTn id="21" dur="249" decel="50000">
                                          <p:stCondLst>
                                            <p:cond delay="2007"/>
                                          </p:stCondLst>
                                        </p:cTn>
                                        <p:tgtEl>
                                          <p:spTgt spid="20484"/>
                                        </p:tgtEl>
                                      </p:cBhvr>
                                      <p:to x="100000" y="100000"/>
                                    </p:animScale>
                                    <p:animScale>
                                      <p:cBhvr>
                                        <p:cTn id="22" dur="39">
                                          <p:stCondLst>
                                            <p:cond delay="2463"/>
                                          </p:stCondLst>
                                        </p:cTn>
                                        <p:tgtEl>
                                          <p:spTgt spid="20484"/>
                                        </p:tgtEl>
                                      </p:cBhvr>
                                      <p:to x="100000" y="90000"/>
                                    </p:animScale>
                                    <p:animScale>
                                      <p:cBhvr>
                                        <p:cTn id="23" dur="249" decel="50000">
                                          <p:stCondLst>
                                            <p:cond delay="2502"/>
                                          </p:stCondLst>
                                        </p:cTn>
                                        <p:tgtEl>
                                          <p:spTgt spid="20484"/>
                                        </p:tgtEl>
                                      </p:cBhvr>
                                      <p:to x="100000" y="100000"/>
                                    </p:animScale>
                                    <p:animScale>
                                      <p:cBhvr>
                                        <p:cTn id="24" dur="39">
                                          <p:stCondLst>
                                            <p:cond delay="2712"/>
                                          </p:stCondLst>
                                        </p:cTn>
                                        <p:tgtEl>
                                          <p:spTgt spid="20484"/>
                                        </p:tgtEl>
                                      </p:cBhvr>
                                      <p:to x="100000" y="95000"/>
                                    </p:animScale>
                                    <p:animScale>
                                      <p:cBhvr>
                                        <p:cTn id="25" dur="249" decel="50000">
                                          <p:stCondLst>
                                            <p:cond delay="2751"/>
                                          </p:stCondLst>
                                        </p:cTn>
                                        <p:tgtEl>
                                          <p:spTgt spid="2048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411760" y="1268760"/>
            <a:ext cx="4786346" cy="2695814"/>
          </a:xfrm>
        </p:spPr>
        <p:txBody>
          <a:bodyPr>
            <a:normAutofit fontScale="90000"/>
          </a:bodyPr>
          <a:lstStyle/>
          <a:p>
            <a:r>
              <a:rPr lang="sk-SK" sz="3600" dirty="0">
                <a:latin typeface="Times New Roman" panose="02020603050405020304" pitchFamily="18" charset="0"/>
                <a:cs typeface="Times New Roman" panose="02020603050405020304" pitchFamily="18" charset="0"/>
              </a:rPr>
              <a:t>NIKDY SA NEUMÝVA </a:t>
            </a:r>
            <a:br>
              <a:rPr lang="sk-SK" sz="3600" dirty="0">
                <a:latin typeface="Times New Roman" panose="02020603050405020304" pitchFamily="18" charset="0"/>
                <a:cs typeface="Times New Roman" panose="02020603050405020304" pitchFamily="18" charset="0"/>
              </a:rPr>
            </a:br>
            <a:r>
              <a:rPr lang="sk-SK" sz="3600" dirty="0">
                <a:latin typeface="Times New Roman" panose="02020603050405020304" pitchFamily="18" charset="0"/>
                <a:cs typeface="Times New Roman" panose="02020603050405020304" pitchFamily="18" charset="0"/>
              </a:rPr>
              <a:t>A PREDSA ČISTÝ BÝVA. </a:t>
            </a:r>
            <a:br>
              <a:rPr lang="sk-SK" sz="3600" dirty="0">
                <a:latin typeface="Times New Roman" panose="02020603050405020304" pitchFamily="18" charset="0"/>
                <a:cs typeface="Times New Roman" panose="02020603050405020304" pitchFamily="18" charset="0"/>
              </a:rPr>
            </a:br>
            <a:r>
              <a:rPr lang="sk-SK" sz="3600" dirty="0">
                <a:latin typeface="Times New Roman" panose="02020603050405020304" pitchFamily="18" charset="0"/>
                <a:cs typeface="Times New Roman" panose="02020603050405020304" pitchFamily="18" charset="0"/>
              </a:rPr>
              <a:t>ČO JE TO?</a:t>
            </a:r>
            <a:br>
              <a:rPr lang="sk-SK" sz="3600" dirty="0">
                <a:latin typeface="Times New Roman" panose="02020603050405020304" pitchFamily="18" charset="0"/>
                <a:cs typeface="Times New Roman" panose="02020603050405020304" pitchFamily="18" charset="0"/>
              </a:rPr>
            </a:br>
            <a:r>
              <a:rPr lang="sk-SK" sz="3600" b="1" dirty="0">
                <a:latin typeface="Times New Roman" panose="02020603050405020304" pitchFamily="18" charset="0"/>
                <a:cs typeface="Times New Roman" panose="02020603050405020304" pitchFamily="18" charset="0"/>
              </a:rPr>
              <a:t>(SNEH)</a:t>
            </a:r>
          </a:p>
        </p:txBody>
      </p:sp>
      <p:pic>
        <p:nvPicPr>
          <p:cNvPr id="11266" name="Picture 2" descr="http://bb04200.files.wordpress.com/2011/11/paysage-eau-neige-ani1.gif"/>
          <p:cNvPicPr>
            <a:picLocks noChangeAspect="1" noChangeArrowheads="1" noCrop="1"/>
          </p:cNvPicPr>
          <p:nvPr/>
        </p:nvPicPr>
        <p:blipFill>
          <a:blip r:embed="rId3"/>
          <a:srcRect/>
          <a:stretch>
            <a:fillRect/>
          </a:stretch>
        </p:blipFill>
        <p:spPr bwMode="auto">
          <a:xfrm>
            <a:off x="0" y="0"/>
            <a:ext cx="9144000" cy="6858000"/>
          </a:xfrm>
          <a:prstGeom prst="rect">
            <a:avLst/>
          </a:prstGeom>
          <a:noFill/>
        </p:spPr>
      </p:pic>
      <p:pic>
        <p:nvPicPr>
          <p:cNvPr id="5" name="Picture 2" descr="http://sirmi.borec.cz/pooh/33.gif"/>
          <p:cNvPicPr>
            <a:picLocks noChangeAspect="1" noChangeArrowheads="1" noCrop="1"/>
          </p:cNvPicPr>
          <p:nvPr/>
        </p:nvPicPr>
        <p:blipFill>
          <a:blip r:embed="rId4"/>
          <a:srcRect/>
          <a:stretch>
            <a:fillRect/>
          </a:stretch>
        </p:blipFill>
        <p:spPr bwMode="auto">
          <a:xfrm>
            <a:off x="2668886" y="2839408"/>
            <a:ext cx="3644109" cy="38842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1484</TotalTime>
  <Words>2078</Words>
  <Application>Microsoft Office PowerPoint</Application>
  <PresentationFormat>Prezentácia na obrazovke (4:3)</PresentationFormat>
  <Paragraphs>123</Paragraphs>
  <Slides>14</Slides>
  <Notes>14</Notes>
  <HiddenSlides>0</HiddenSlides>
  <MMClips>3</MMClips>
  <ScaleCrop>false</ScaleCrop>
  <HeadingPairs>
    <vt:vector size="8" baseType="variant">
      <vt:variant>
        <vt:lpstr>Použité písma</vt:lpstr>
      </vt:variant>
      <vt:variant>
        <vt:i4>3</vt:i4>
      </vt:variant>
      <vt:variant>
        <vt:lpstr>Motív</vt:lpstr>
      </vt:variant>
      <vt:variant>
        <vt:i4>1</vt:i4>
      </vt:variant>
      <vt:variant>
        <vt:lpstr>Vložené servery OLE</vt:lpstr>
      </vt:variant>
      <vt:variant>
        <vt:i4>1</vt:i4>
      </vt:variant>
      <vt:variant>
        <vt:lpstr>Nadpisy snímok</vt:lpstr>
      </vt:variant>
      <vt:variant>
        <vt:i4>14</vt:i4>
      </vt:variant>
    </vt:vector>
  </HeadingPairs>
  <TitlesOfParts>
    <vt:vector size="19" baseType="lpstr">
      <vt:lpstr>Arial</vt:lpstr>
      <vt:lpstr>Calibri</vt:lpstr>
      <vt:lpstr>Times New Roman</vt:lpstr>
      <vt:lpstr>Motív Office</vt:lpstr>
      <vt:lpstr>Acrobat Document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NIKDY SA NEUMÝVA  A PREDSA ČISTÝ BÝVA.  ČO JE TO? (SNEH)</vt:lpstr>
      <vt:lpstr>Prezentácia programu PowerPoint</vt:lpstr>
      <vt:lpstr>Prezentácia programu PowerPoint</vt:lpstr>
      <vt:lpstr>Prezentácia programu PowerPoint</vt:lpstr>
      <vt:lpstr>Prezentácia programu PowerPoint</vt:lpstr>
      <vt:lpstr>Prezentácia programu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NIKDY SA NEUMÝVA A PREDSA ČISTÝ BÝVA. ČO JE TO?</dc:title>
  <dc:creator>rastislav.profant@gmail.com</dc:creator>
  <cp:lastModifiedBy> </cp:lastModifiedBy>
  <cp:revision>124</cp:revision>
  <dcterms:created xsi:type="dcterms:W3CDTF">2014-12-26T11:39:09Z</dcterms:created>
  <dcterms:modified xsi:type="dcterms:W3CDTF">2020-05-04T18:54:20Z</dcterms:modified>
</cp:coreProperties>
</file>